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4" r:id="rId5"/>
    <p:sldId id="275" r:id="rId6"/>
    <p:sldId id="257" r:id="rId7"/>
    <p:sldId id="266" r:id="rId8"/>
    <p:sldId id="273" r:id="rId9"/>
    <p:sldId id="259" r:id="rId10"/>
    <p:sldId id="274" r:id="rId11"/>
    <p:sldId id="267" r:id="rId12"/>
    <p:sldId id="271" r:id="rId13"/>
    <p:sldId id="280" r:id="rId14"/>
    <p:sldId id="277" r:id="rId15"/>
    <p:sldId id="278" r:id="rId1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633FE5-A53C-0EB4-5FD0-C960DD752753}" name="Tremblay Sébastien" initials="TS" userId="S::tremblays7@cssd.gouv.qc.ca::23ff44e0-552d-4c98-8229-d974df730a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trand Natalie" initials="BN" lastIdx="0" clrIdx="0">
    <p:extLst>
      <p:ext uri="{19B8F6BF-5375-455C-9EA6-DF929625EA0E}">
        <p15:presenceInfo xmlns:p15="http://schemas.microsoft.com/office/powerpoint/2012/main" userId="S-1-5-21-4143497898-3513511012-1784451623-15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AFB09"/>
    <a:srgbClr val="33B76F"/>
    <a:srgbClr val="D1A9CB"/>
    <a:srgbClr val="E7FD13"/>
    <a:srgbClr val="32E329"/>
    <a:srgbClr val="91F913"/>
    <a:srgbClr val="A5B8ED"/>
    <a:srgbClr val="00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21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972DC-A312-4A2F-9EC6-AB65B622AC24}" type="datetimeFigureOut">
              <a:rPr lang="fr-CA" smtClean="0"/>
              <a:t>2024-03-22</a:t>
            </a:fld>
            <a:endParaRPr lang="fr-CA"/>
          </a:p>
        </p:txBody>
      </p:sp>
      <p:sp>
        <p:nvSpPr>
          <p:cNvPr id="4" name="Espace réservé de l'image des diapositives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DFD9E4-CC41-4193-9B4B-B645A621E41C}" type="slidenum">
              <a:rPr lang="fr-CA" smtClean="0"/>
              <a:t>‹N°›</a:t>
            </a:fld>
            <a:endParaRPr lang="fr-CA"/>
          </a:p>
        </p:txBody>
      </p:sp>
    </p:spTree>
    <p:extLst>
      <p:ext uri="{BB962C8B-B14F-4D97-AF65-F5344CB8AC3E}">
        <p14:creationId xmlns:p14="http://schemas.microsoft.com/office/powerpoint/2010/main" val="423890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84704"/>
            <a:ext cx="6096000" cy="670560"/>
          </a:xfrm>
        </p:spPr>
        <p:txBody>
          <a:bodyPr anchor="b">
            <a:normAutofit/>
          </a:bodyPr>
          <a:lstStyle>
            <a:lvl1pPr algn="ctr">
              <a:defRPr sz="3200" b="0">
                <a:solidFill>
                  <a:schemeClr val="tx1"/>
                </a:solidFill>
                <a:effectLst/>
                <a:latin typeface="Comic Sans MS" panose="030F0702030302020204" pitchFamily="66" charset="0"/>
                <a:ea typeface="MS Gothic" panose="020B0609070205080204" pitchFamily="49" charset="-128"/>
              </a:defRPr>
            </a:lvl1pPr>
          </a:lstStyle>
          <a:p>
            <a:r>
              <a:rPr lang="fr-FR" dirty="0"/>
              <a:t>École X</a:t>
            </a:r>
            <a:endParaRPr lang="en-US" dirty="0"/>
          </a:p>
        </p:txBody>
      </p:sp>
      <p:sp>
        <p:nvSpPr>
          <p:cNvPr id="3" name="Subtitle 2"/>
          <p:cNvSpPr>
            <a:spLocks noGrp="1"/>
          </p:cNvSpPr>
          <p:nvPr>
            <p:ph type="subTitle" idx="1" hasCustomPrompt="1"/>
          </p:nvPr>
        </p:nvSpPr>
        <p:spPr>
          <a:xfrm>
            <a:off x="838200" y="3255264"/>
            <a:ext cx="6096000" cy="792480"/>
          </a:xfrm>
        </p:spPr>
        <p:txBody>
          <a:bodyPr>
            <a:noAutofit/>
          </a:bodyPr>
          <a:lstStyle>
            <a:lvl1pPr marL="0" indent="0" algn="ctr">
              <a:buNone/>
              <a:defRPr sz="1200">
                <a:solidFill>
                  <a:schemeClr val="tx1"/>
                </a:solidFill>
                <a:latin typeface="Comic Sans MS" panose="030F0702030302020204" pitchFamily="66"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dirty="0"/>
              <a:t>Adresse :</a:t>
            </a:r>
          </a:p>
          <a:p>
            <a:r>
              <a:rPr lang="fr-FR" dirty="0"/>
              <a:t>Téléphone :</a:t>
            </a:r>
          </a:p>
          <a:p>
            <a:r>
              <a:rPr lang="fr-FR" dirty="0"/>
              <a:t>Courriel :</a:t>
            </a:r>
            <a:endParaRPr lang="en-US" dirty="0"/>
          </a:p>
        </p:txBody>
      </p:sp>
      <p:sp>
        <p:nvSpPr>
          <p:cNvPr id="8" name="Espace réservé pour une image  7">
            <a:extLst>
              <a:ext uri="{FF2B5EF4-FFF2-40B4-BE49-F238E27FC236}">
                <a16:creationId xmlns:a16="http://schemas.microsoft.com/office/drawing/2014/main" id="{6F610999-A6C7-4912-9A8C-ECE8B33A28B9}"/>
              </a:ext>
            </a:extLst>
          </p:cNvPr>
          <p:cNvSpPr>
            <a:spLocks noGrp="1"/>
          </p:cNvSpPr>
          <p:nvPr>
            <p:ph type="pic" sz="quarter" idx="10" hasCustomPrompt="1"/>
          </p:nvPr>
        </p:nvSpPr>
        <p:spPr>
          <a:xfrm>
            <a:off x="228631" y="8777923"/>
            <a:ext cx="2779713" cy="1096962"/>
          </a:xfrm>
        </p:spPr>
        <p:txBody>
          <a:bodyPr/>
          <a:lstStyle>
            <a:lvl1pPr>
              <a:defRPr/>
            </a:lvl1pPr>
          </a:lstStyle>
          <a:p>
            <a:r>
              <a:rPr lang="fr-CA" dirty="0"/>
              <a:t>Image : logo école</a:t>
            </a:r>
          </a:p>
        </p:txBody>
      </p:sp>
    </p:spTree>
    <p:extLst>
      <p:ext uri="{BB962C8B-B14F-4D97-AF65-F5344CB8AC3E}">
        <p14:creationId xmlns:p14="http://schemas.microsoft.com/office/powerpoint/2010/main" val="41919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9776" y="1231899"/>
            <a:ext cx="4689825" cy="7948677"/>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Soleil 1">
            <a:extLst>
              <a:ext uri="{FF2B5EF4-FFF2-40B4-BE49-F238E27FC236}">
                <a16:creationId xmlns:a16="http://schemas.microsoft.com/office/drawing/2014/main" id="{999E923A-D4E5-4B68-9751-1B3498BB1CDB}"/>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Slide Number Placeholder 5"/>
          <p:cNvSpPr>
            <a:spLocks noGrp="1"/>
          </p:cNvSpPr>
          <p:nvPr>
            <p:ph type="sldNum" sz="quarter" idx="12"/>
          </p:nvPr>
        </p:nvSpPr>
        <p:spPr>
          <a:xfrm>
            <a:off x="3011805" y="9318410"/>
            <a:ext cx="1748790" cy="535517"/>
          </a:xfrm>
        </p:spPr>
        <p:txBody>
          <a:bodyPr/>
          <a:lstStyle>
            <a:lvl1pPr>
              <a:defRPr>
                <a:solidFill>
                  <a:schemeClr val="tx1"/>
                </a:solidFill>
              </a:defRPr>
            </a:lvl1pPr>
          </a:lstStyle>
          <a:p>
            <a:fld id="{69436CF9-745E-4864-AC7D-908D8433F1E5}" type="slidenum">
              <a:rPr lang="fr-CA" smtClean="0"/>
              <a:pPr/>
              <a:t>‹N°›</a:t>
            </a:fld>
            <a:endParaRPr lang="fr-CA" dirty="0"/>
          </a:p>
        </p:txBody>
      </p:sp>
      <p:sp>
        <p:nvSpPr>
          <p:cNvPr id="8" name="Espace réservé du texte 7">
            <a:extLst>
              <a:ext uri="{FF2B5EF4-FFF2-40B4-BE49-F238E27FC236}">
                <a16:creationId xmlns:a16="http://schemas.microsoft.com/office/drawing/2014/main" id="{2CB786E0-FC28-4BEA-8F3B-09977682260D}"/>
              </a:ext>
            </a:extLst>
          </p:cNvPr>
          <p:cNvSpPr>
            <a:spLocks noGrp="1"/>
          </p:cNvSpPr>
          <p:nvPr>
            <p:ph type="body" sz="quarter" idx="13" hasCustomPrompt="1"/>
          </p:nvPr>
        </p:nvSpPr>
        <p:spPr>
          <a:xfrm>
            <a:off x="146304" y="1706880"/>
            <a:ext cx="2377821" cy="5973445"/>
          </a:xfrm>
        </p:spPr>
        <p:txBody>
          <a:bodyPr>
            <a:normAutofit/>
          </a:bodyPr>
          <a:lstStyle>
            <a:lvl1pPr marL="457200" marR="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sz="1500" spc="0" baseline="0">
                <a:solidFill>
                  <a:schemeClr val="bg1">
                    <a:lumMod val="95000"/>
                  </a:schemeClr>
                </a:solidFill>
                <a:latin typeface="Comic Sans MS" panose="030F0702030302020204" pitchFamily="66" charset="0"/>
              </a:defRPr>
            </a:lvl1pPr>
            <a:lvl2pPr>
              <a:defRPr>
                <a:solidFill>
                  <a:schemeClr val="bg1">
                    <a:lumMod val="95000"/>
                  </a:schemeClr>
                </a:solidFill>
                <a:latin typeface="Bahnschrift Light" panose="020B0502040204020203" pitchFamily="34" charset="0"/>
              </a:defRPr>
            </a:lvl2pPr>
            <a:lvl3pPr>
              <a:defRPr>
                <a:solidFill>
                  <a:schemeClr val="bg1">
                    <a:lumMod val="95000"/>
                  </a:schemeClr>
                </a:solidFill>
                <a:latin typeface="Bahnschrift Light" panose="020B0502040204020203" pitchFamily="34" charset="0"/>
              </a:defRPr>
            </a:lvl3pPr>
            <a:lvl4pPr>
              <a:defRPr>
                <a:solidFill>
                  <a:schemeClr val="bg1">
                    <a:lumMod val="95000"/>
                  </a:schemeClr>
                </a:solidFill>
                <a:latin typeface="Bahnschrift Light" panose="020B0502040204020203" pitchFamily="34" charset="0"/>
              </a:defRPr>
            </a:lvl4pPr>
            <a:lvl5pPr>
              <a:defRPr>
                <a:solidFill>
                  <a:schemeClr val="bg1">
                    <a:lumMod val="95000"/>
                  </a:schemeClr>
                </a:solidFill>
                <a:latin typeface="Bahnschrift Light" panose="020B0502040204020203" pitchFamily="34" charset="0"/>
              </a:defRPr>
            </a:lvl5pPr>
          </a:lstStyle>
          <a:p>
            <a:pPr lvl="0"/>
            <a:r>
              <a:rPr lang="fr-CA" dirty="0"/>
              <a:t>Mise en contexte</a:t>
            </a:r>
          </a:p>
          <a:p>
            <a:pPr lvl="0"/>
            <a:r>
              <a:rPr lang="fr-CA" dirty="0"/>
              <a:t>Mission, vision et valeurs</a:t>
            </a:r>
          </a:p>
          <a:p>
            <a:pPr lvl="0"/>
            <a:r>
              <a:rPr lang="fr-CA" dirty="0"/>
              <a:t>Portrait de l’école</a:t>
            </a:r>
          </a:p>
          <a:p>
            <a:pPr lvl="0"/>
            <a:r>
              <a:rPr lang="fr-CA" dirty="0"/>
              <a:t>Enjeux, orientation, objectifs, indicateurs et cible propres à l’établissement</a:t>
            </a:r>
          </a:p>
          <a:p>
            <a:pPr lvl="0"/>
            <a:r>
              <a:rPr lang="fr-CA" dirty="0"/>
              <a:t>Annexe 1 : Encadrement légaux</a:t>
            </a:r>
          </a:p>
          <a:p>
            <a:pPr marL="457200" marR="0" lvl="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a:pPr>
            <a:r>
              <a:rPr lang="fr-CA" dirty="0"/>
              <a:t>Annexe 2 : Bilan de consultation et de l’analyse des besoins</a:t>
            </a:r>
          </a:p>
          <a:p>
            <a:pPr lvl="0"/>
            <a:endParaRPr lang="fr-CA" dirty="0"/>
          </a:p>
        </p:txBody>
      </p:sp>
    </p:spTree>
    <p:extLst>
      <p:ext uri="{BB962C8B-B14F-4D97-AF65-F5344CB8AC3E}">
        <p14:creationId xmlns:p14="http://schemas.microsoft.com/office/powerpoint/2010/main" val="22245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37714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1254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oleil 5">
            <a:extLst>
              <a:ext uri="{FF2B5EF4-FFF2-40B4-BE49-F238E27FC236}">
                <a16:creationId xmlns:a16="http://schemas.microsoft.com/office/drawing/2014/main" id="{8F4C4AA2-3FE1-474B-A008-76E9BE5143E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5" name="Text Placeholder 2">
            <a:extLst>
              <a:ext uri="{FF2B5EF4-FFF2-40B4-BE49-F238E27FC236}">
                <a16:creationId xmlns:a16="http://schemas.microsoft.com/office/drawing/2014/main" id="{CDB6A559-4C6A-49FC-AC0F-14A2F0AD752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7098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584704"/>
            <a:ext cx="6703695" cy="647484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8536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011680"/>
            <a:ext cx="6703695" cy="7047866"/>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67347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CF16DA3-6978-4725-A6C3-EF92CD0A6A8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1853184"/>
            <a:ext cx="6703695" cy="72063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1982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BD002F-DA39-405C-AA07-2AC38978608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7" name="Soleil 6">
            <a:extLst>
              <a:ext uri="{FF2B5EF4-FFF2-40B4-BE49-F238E27FC236}">
                <a16:creationId xmlns:a16="http://schemas.microsoft.com/office/drawing/2014/main" id="{34A4A18A-49FD-4575-ACBB-DB9624A20C97}"/>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 Placeholder 2">
            <a:extLst>
              <a:ext uri="{FF2B5EF4-FFF2-40B4-BE49-F238E27FC236}">
                <a16:creationId xmlns:a16="http://schemas.microsoft.com/office/drawing/2014/main" id="{DDF8B566-E358-493F-8F18-18DBF8C6490E}"/>
              </a:ext>
            </a:extLst>
          </p:cNvPr>
          <p:cNvSpPr>
            <a:spLocks noGrp="1"/>
          </p:cNvSpPr>
          <p:nvPr>
            <p:ph idx="1" hasCustomPrompt="1"/>
          </p:nvPr>
        </p:nvSpPr>
        <p:spPr>
          <a:xfrm>
            <a:off x="534353" y="2677584"/>
            <a:ext cx="6703695" cy="63819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
        <p:nvSpPr>
          <p:cNvPr id="10" name="Slide Number Placeholder 5">
            <a:extLst>
              <a:ext uri="{FF2B5EF4-FFF2-40B4-BE49-F238E27FC236}">
                <a16:creationId xmlns:a16="http://schemas.microsoft.com/office/drawing/2014/main" id="{841993CE-E43D-44A8-B7B9-964661E55F74}"/>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176653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3011805" y="9334328"/>
            <a:ext cx="1748790" cy="535517"/>
          </a:xfrm>
          <a:prstGeom prst="rect">
            <a:avLst/>
          </a:prstGeom>
        </p:spPr>
        <p:txBody>
          <a:bodyPr vert="horz" lIns="91440" tIns="45720" rIns="91440" bIns="45720" rtlCol="0" anchor="ctr"/>
          <a:lstStyle>
            <a:lvl1pPr algn="ctr">
              <a:defRPr sz="1020">
                <a:solidFill>
                  <a:schemeClr val="tx1">
                    <a:tint val="75000"/>
                  </a:schemeClr>
                </a:solidFill>
                <a:latin typeface="Comic Sans MS" panose="030F0702030302020204" pitchFamily="66" charset="0"/>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51266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8" r:id="rId5"/>
    <p:sldLayoutId id="2147483669" r:id="rId6"/>
    <p:sldLayoutId id="2147483674" r:id="rId7"/>
    <p:sldLayoutId id="2147483670" r:id="rId8"/>
    <p:sldLayoutId id="2147483673" r:id="rId9"/>
  </p:sldLayoutIdLst>
  <p:hf hdr="0" ftr="0" dt="0"/>
  <p:txStyles>
    <p:titleStyle>
      <a:lvl1pPr algn="l" defTabSz="777240" rtl="0" eaLnBrk="1" latinLnBrk="0" hangingPunct="1">
        <a:lnSpc>
          <a:spcPct val="90000"/>
        </a:lnSpc>
        <a:spcBef>
          <a:spcPct val="0"/>
        </a:spcBef>
        <a:buNone/>
        <a:defRPr sz="3740" kern="1200">
          <a:solidFill>
            <a:schemeClr val="tx1"/>
          </a:solidFill>
          <a:latin typeface="Comic Sans MS" panose="030F0702030302020204" pitchFamily="66"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Comic Sans MS" panose="030F0702030302020204" pitchFamily="66"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Comic Sans MS" panose="030F0702030302020204" pitchFamily="66"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Comic Sans MS" panose="030F0702030302020204" pitchFamily="66"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9.xml"/><Relationship Id="rId4"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4.png"/><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9.xml"/><Relationship Id="rId4"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slideLayout" Target="../slideLayouts/slideLayout9.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0B6EB-B420-4F07-BC81-E7EF82F48363}"/>
              </a:ext>
            </a:extLst>
          </p:cNvPr>
          <p:cNvSpPr>
            <a:spLocks noGrp="1"/>
          </p:cNvSpPr>
          <p:nvPr>
            <p:ph type="ctrTitle"/>
            <p:custDataLst>
              <p:tags r:id="rId1"/>
            </p:custDataLst>
          </p:nvPr>
        </p:nvSpPr>
        <p:spPr>
          <a:xfrm>
            <a:off x="838200" y="2621280"/>
            <a:ext cx="6096000" cy="670560"/>
          </a:xfrm>
        </p:spPr>
        <p:txBody>
          <a:bodyPr/>
          <a:lstStyle/>
          <a:p>
            <a:r>
              <a:rPr lang="fr-CA" dirty="0"/>
              <a:t>École du Nouveau-Monde</a:t>
            </a:r>
          </a:p>
        </p:txBody>
      </p:sp>
      <p:sp>
        <p:nvSpPr>
          <p:cNvPr id="3" name="Sous-titre 2">
            <a:extLst>
              <a:ext uri="{FF2B5EF4-FFF2-40B4-BE49-F238E27FC236}">
                <a16:creationId xmlns:a16="http://schemas.microsoft.com/office/drawing/2014/main" id="{A5682A32-F270-43E2-BC83-7222BD50DCA6}"/>
              </a:ext>
            </a:extLst>
          </p:cNvPr>
          <p:cNvSpPr>
            <a:spLocks noGrp="1"/>
          </p:cNvSpPr>
          <p:nvPr>
            <p:ph type="subTitle" idx="1"/>
            <p:custDataLst>
              <p:tags r:id="rId2"/>
            </p:custDataLst>
          </p:nvPr>
        </p:nvSpPr>
        <p:spPr>
          <a:xfrm>
            <a:off x="838200" y="3279648"/>
            <a:ext cx="6096000" cy="792480"/>
          </a:xfrm>
        </p:spPr>
        <p:txBody>
          <a:bodyPr/>
          <a:lstStyle/>
          <a:p>
            <a:r>
              <a:rPr lang="fr-FR" dirty="0"/>
              <a:t>Adresse : 25 rue St-Arthur, J8T 3C2</a:t>
            </a:r>
          </a:p>
          <a:p>
            <a:r>
              <a:rPr lang="fr-FR" dirty="0"/>
              <a:t>Téléphone : 819-568-0844 ou 819-568-0233</a:t>
            </a:r>
          </a:p>
          <a:p>
            <a:r>
              <a:rPr lang="fr-FR" dirty="0"/>
              <a:t>Courriel : nouveaumonde@cssd.gouv.qc.ca</a:t>
            </a:r>
            <a:endParaRPr lang="en-US" dirty="0"/>
          </a:p>
          <a:p>
            <a:endParaRPr lang="fr-CA" dirty="0"/>
          </a:p>
        </p:txBody>
      </p:sp>
      <p:pic>
        <p:nvPicPr>
          <p:cNvPr id="1026" name="Picture 2" descr="image001">
            <a:extLst>
              <a:ext uri="{FF2B5EF4-FFF2-40B4-BE49-F238E27FC236}">
                <a16:creationId xmlns:a16="http://schemas.microsoft.com/office/drawing/2014/main" id="{2CDB4AEA-CB01-49DE-B275-957942AA7E1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26343" y="8702042"/>
            <a:ext cx="1174866" cy="11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35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E27A5-7911-482D-9EEC-58782FB59565}"/>
              </a:ext>
            </a:extLst>
          </p:cNvPr>
          <p:cNvSpPr>
            <a:spLocks noGrp="1"/>
          </p:cNvSpPr>
          <p:nvPr>
            <p:ph type="title"/>
            <p:custDataLst>
              <p:tags r:id="rId1"/>
            </p:custDataLst>
          </p:nvPr>
        </p:nvSpPr>
        <p:spPr>
          <a:xfrm>
            <a:off x="534353" y="535519"/>
            <a:ext cx="6703695" cy="1559981"/>
          </a:xfrm>
        </p:spPr>
        <p:txBody>
          <a:bodyPr/>
          <a:lstStyle/>
          <a:p>
            <a:pPr algn="ctr"/>
            <a:r>
              <a:rPr lang="fr-CA" dirty="0"/>
              <a:t>Annexe 2</a:t>
            </a:r>
            <a:br>
              <a:rPr lang="fr-CA" dirty="0"/>
            </a:br>
            <a:r>
              <a:rPr lang="fr-CA" dirty="0"/>
              <a:t>Lecture du milieu</a:t>
            </a:r>
          </a:p>
        </p:txBody>
      </p:sp>
      <p:graphicFrame>
        <p:nvGraphicFramePr>
          <p:cNvPr id="5" name="Espace réservé du contenu 4">
            <a:extLst>
              <a:ext uri="{FF2B5EF4-FFF2-40B4-BE49-F238E27FC236}">
                <a16:creationId xmlns:a16="http://schemas.microsoft.com/office/drawing/2014/main" id="{E12442E5-5E52-4AF4-8244-63E227E79271}"/>
              </a:ext>
            </a:extLst>
          </p:cNvPr>
          <p:cNvGraphicFramePr>
            <a:graphicFrameLocks noGrp="1"/>
          </p:cNvGraphicFramePr>
          <p:nvPr>
            <p:ph idx="1"/>
            <p:custDataLst>
              <p:tags r:id="rId2"/>
            </p:custDataLst>
            <p:extLst>
              <p:ext uri="{D42A27DB-BD31-4B8C-83A1-F6EECF244321}">
                <p14:modId xmlns:p14="http://schemas.microsoft.com/office/powerpoint/2010/main" val="2955682111"/>
              </p:ext>
            </p:extLst>
          </p:nvPr>
        </p:nvGraphicFramePr>
        <p:xfrm>
          <a:off x="559687" y="2595300"/>
          <a:ext cx="6702424" cy="4723040"/>
        </p:xfrm>
        <a:graphic>
          <a:graphicData uri="http://schemas.openxmlformats.org/drawingml/2006/table">
            <a:tbl>
              <a:tblPr/>
              <a:tblGrid>
                <a:gridCol w="3351212">
                  <a:extLst>
                    <a:ext uri="{9D8B030D-6E8A-4147-A177-3AD203B41FA5}">
                      <a16:colId xmlns:a16="http://schemas.microsoft.com/office/drawing/2014/main" val="3722797968"/>
                    </a:ext>
                  </a:extLst>
                </a:gridCol>
                <a:gridCol w="3351212">
                  <a:extLst>
                    <a:ext uri="{9D8B030D-6E8A-4147-A177-3AD203B41FA5}">
                      <a16:colId xmlns:a16="http://schemas.microsoft.com/office/drawing/2014/main" val="1774765620"/>
                    </a:ext>
                  </a:extLst>
                </a:gridCol>
              </a:tblGrid>
              <a:tr h="1774727">
                <a:tc>
                  <a:txBody>
                    <a:bodyPr/>
                    <a:lstStyle/>
                    <a:p>
                      <a:pPr algn="ctr" fontAlgn="base"/>
                      <a:r>
                        <a:rPr lang="fr-CA" sz="1500" b="1" i="0" dirty="0">
                          <a:solidFill>
                            <a:srgbClr val="000000"/>
                          </a:solidFill>
                          <a:effectLst/>
                          <a:latin typeface="Arial" panose="020B0604020202020204" pitchFamily="34" charset="0"/>
                        </a:rPr>
                        <a:t>Forces</a:t>
                      </a:r>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Relation entre les élèves et le personnel​</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Services aux élèves​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Orthopédagogues et enseignantes-orthopédagogues, présence en classe pour tous les niveaux (modèle hybride)</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Service de francisation à temps complet</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Soutien financier en lien avec l’indice de défavorisation</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Travail collaboratif​</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Pratiques évaluatives communes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Mentorat</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Insertion professionnelle pour les nouveaux enseignants</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Engagement des membres du personnel dans la formation continue ​</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Implication dans divers comités pédagogiques​</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Accessibilité au matériel informatique et robotique​</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Aide-technologique (élève en difficulté)</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Éventail d’activités parascolaires offertes</a:t>
                      </a:r>
                      <a:endParaRPr lang="fr-CA" sz="700" b="0" i="0" dirty="0">
                        <a:solidFill>
                          <a:srgbClr val="000000"/>
                        </a:solidFill>
                        <a:effectLst/>
                        <a:latin typeface="Segoe UI" panose="020B0502040204020203" pitchFamily="34" charset="0"/>
                      </a:endParaRPr>
                    </a:p>
                  </a:txBody>
                  <a:tcPr marL="75520" marR="75520" marT="37760" marB="377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fontAlgn="base"/>
                      <a:r>
                        <a:rPr lang="fr-CA" sz="1500" b="1" i="0" dirty="0">
                          <a:solidFill>
                            <a:srgbClr val="000000"/>
                          </a:solidFill>
                          <a:effectLst/>
                          <a:latin typeface="Arial" panose="020B0604020202020204" pitchFamily="34" charset="0"/>
                        </a:rPr>
                        <a:t>Faiblesses</a:t>
                      </a:r>
                      <a:r>
                        <a:rPr lang="fr-CA" sz="1500" b="0" i="0" dirty="0">
                          <a:solidFill>
                            <a:srgbClr val="000000"/>
                          </a:solidFill>
                          <a:effectLst/>
                          <a:latin typeface="Arial" panose="020B0604020202020204" pitchFamily="34" charset="0"/>
                        </a:rPr>
                        <a:t>​</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Constance dans l’application des règles de l’école​</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​Communication entre tous les membres du personnel des quatre bâtisses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Uniformisation de l’application des règlements par tous les membres du personnel </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Accueil des suppléants</a:t>
                      </a:r>
                      <a:endParaRPr lang="fr-CA" sz="7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txBody>
                  <a:tcPr marL="75520" marR="75520" marT="37760" marB="377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FFCC"/>
                    </a:solidFill>
                  </a:tcPr>
                </a:tc>
                <a:extLst>
                  <a:ext uri="{0D108BD9-81ED-4DB2-BD59-A6C34878D82A}">
                    <a16:rowId xmlns:a16="http://schemas.microsoft.com/office/drawing/2014/main" val="2374458539"/>
                  </a:ext>
                </a:extLst>
              </a:tr>
              <a:tr h="1812487">
                <a:tc>
                  <a:txBody>
                    <a:bodyPr/>
                    <a:lstStyle/>
                    <a:p>
                      <a:pPr algn="ctr" fontAlgn="base"/>
                      <a:r>
                        <a:rPr lang="fr-CA" sz="1500" b="1" i="0" dirty="0">
                          <a:solidFill>
                            <a:srgbClr val="000000"/>
                          </a:solidFill>
                          <a:effectLst/>
                          <a:latin typeface="Arial" panose="020B0604020202020204" pitchFamily="34" charset="0"/>
                        </a:rPr>
                        <a:t>Opportunités</a:t>
                      </a:r>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L’offre de formation variée du Centre de services scolaire des Draveurs pour les membres du personnel​</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Collaboration étroite avec les différents services offerts par le CSSD</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Collaboration avec tous les organismes communautaires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Partenariat avec la Ville de Gatineau</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Ouverture à la diversité culturelle avec tous les partenaires travaillant avec les nouveaux arrivants</a:t>
                      </a:r>
                      <a:endParaRPr lang="fr-CA" sz="7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txBody>
                  <a:tcPr marL="75520" marR="75520" marT="37760" marB="377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2E329"/>
                    </a:solidFill>
                  </a:tcPr>
                </a:tc>
                <a:tc>
                  <a:txBody>
                    <a:bodyPr/>
                    <a:lstStyle/>
                    <a:p>
                      <a:pPr algn="ctr" fontAlgn="base"/>
                      <a:r>
                        <a:rPr lang="fr-CA" sz="1500" b="1" i="0" dirty="0">
                          <a:solidFill>
                            <a:srgbClr val="000000"/>
                          </a:solidFill>
                          <a:effectLst/>
                          <a:latin typeface="Arial" panose="020B0604020202020204" pitchFamily="34" charset="0"/>
                        </a:rPr>
                        <a:t>Menaces</a:t>
                      </a:r>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Circulation autour de l’école​</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Manque de personnel légalement qualifié​</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Retards et absences des élèves​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Défi de communication avec plusieurs parents allophones</a:t>
                      </a: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Grands besoin de soutien et d’accompagnement en lien avec l’indice de défavorisation</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Gestion de la problématique liée à la l’utilisation des réseaux sociaux entre les enfants à l’extérieur des heures de classe​</a:t>
                      </a:r>
                      <a:endParaRPr lang="fr-CA" sz="7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fr-CA" sz="900" b="0" i="0" dirty="0">
                          <a:solidFill>
                            <a:srgbClr val="000000"/>
                          </a:solidFill>
                          <a:effectLst/>
                          <a:latin typeface="Arial" panose="020B0604020202020204" pitchFamily="34" charset="0"/>
                        </a:rPr>
                        <a:t>Manque de respect de certains parents envers le personnel​</a:t>
                      </a:r>
                      <a:endParaRPr lang="fr-CA" sz="7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p>
                      <a:pPr algn="l" fontAlgn="base"/>
                      <a:r>
                        <a:rPr lang="fr-CA" sz="1500" b="0" i="0" dirty="0">
                          <a:solidFill>
                            <a:srgbClr val="000000"/>
                          </a:solidFill>
                          <a:effectLst/>
                          <a:latin typeface="Arial" panose="020B0604020202020204" pitchFamily="34" charset="0"/>
                        </a:rPr>
                        <a:t>​</a:t>
                      </a:r>
                      <a:endParaRPr lang="fr-CA" sz="1300" b="0" i="0" dirty="0">
                        <a:solidFill>
                          <a:srgbClr val="000000"/>
                        </a:solidFill>
                        <a:effectLst/>
                        <a:latin typeface="Segoe UI" panose="020B0502040204020203" pitchFamily="34" charset="0"/>
                      </a:endParaRPr>
                    </a:p>
                  </a:txBody>
                  <a:tcPr marL="75520" marR="75520" marT="37760" marB="3776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66"/>
                    </a:solidFill>
                  </a:tcPr>
                </a:tc>
                <a:extLst>
                  <a:ext uri="{0D108BD9-81ED-4DB2-BD59-A6C34878D82A}">
                    <a16:rowId xmlns:a16="http://schemas.microsoft.com/office/drawing/2014/main" val="2832669883"/>
                  </a:ext>
                </a:extLst>
              </a:tr>
            </a:tbl>
          </a:graphicData>
        </a:graphic>
      </p:graphicFrame>
      <p:sp>
        <p:nvSpPr>
          <p:cNvPr id="4" name="Espace réservé du numéro de diapositive 3">
            <a:extLst>
              <a:ext uri="{FF2B5EF4-FFF2-40B4-BE49-F238E27FC236}">
                <a16:creationId xmlns:a16="http://schemas.microsoft.com/office/drawing/2014/main" id="{58DC9138-2D65-4DDA-A231-B7E2ED378725}"/>
              </a:ext>
            </a:extLst>
          </p:cNvPr>
          <p:cNvSpPr>
            <a:spLocks noGrp="1"/>
          </p:cNvSpPr>
          <p:nvPr>
            <p:ph type="sldNum" sz="quarter" idx="4"/>
            <p:custDataLst>
              <p:tags r:id="rId3"/>
            </p:custDataLst>
          </p:nvPr>
        </p:nvSpPr>
        <p:spPr/>
        <p:txBody>
          <a:bodyPr/>
          <a:lstStyle/>
          <a:p>
            <a:fld id="{69436CF9-745E-4864-AC7D-908D8433F1E5}" type="slidenum">
              <a:rPr lang="fr-CA" smtClean="0"/>
              <a:pPr/>
              <a:t>10</a:t>
            </a:fld>
            <a:endParaRPr lang="fr-CA" dirty="0"/>
          </a:p>
        </p:txBody>
      </p:sp>
      <p:sp>
        <p:nvSpPr>
          <p:cNvPr id="6" name="Rectangle 1">
            <a:extLst>
              <a:ext uri="{FF2B5EF4-FFF2-40B4-BE49-F238E27FC236}">
                <a16:creationId xmlns:a16="http://schemas.microsoft.com/office/drawing/2014/main" id="{F3784AA7-4FF8-4750-92C2-CBFB4BFD8952}"/>
              </a:ext>
            </a:extLst>
          </p:cNvPr>
          <p:cNvSpPr>
            <a:spLocks noChangeArrowheads="1"/>
          </p:cNvSpPr>
          <p:nvPr>
            <p:custDataLst>
              <p:tags r:id="rId4"/>
            </p:custDataLst>
          </p:nvPr>
        </p:nvSpPr>
        <p:spPr bwMode="auto">
          <a:xfrm>
            <a:off x="24699" y="-1479884"/>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783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8D1BD-6F40-4BA5-BFC2-E67A810038F3}"/>
              </a:ext>
            </a:extLst>
          </p:cNvPr>
          <p:cNvSpPr>
            <a:spLocks noGrp="1"/>
          </p:cNvSpPr>
          <p:nvPr>
            <p:ph type="title"/>
            <p:custDataLst>
              <p:tags r:id="rId1"/>
            </p:custDataLst>
          </p:nvPr>
        </p:nvSpPr>
        <p:spPr/>
        <p:txBody>
          <a:bodyPr>
            <a:normAutofit/>
          </a:bodyPr>
          <a:lstStyle/>
          <a:p>
            <a:pPr algn="ctr"/>
            <a:r>
              <a:rPr lang="fr-CA" dirty="0"/>
              <a:t>Annexe 3</a:t>
            </a:r>
            <a:br>
              <a:rPr lang="fr-CA" dirty="0"/>
            </a:br>
            <a:r>
              <a:rPr lang="fr-CA" sz="3100" dirty="0"/>
              <a:t>Taux de réussite à l’épreuve obligatoire de 4</a:t>
            </a:r>
            <a:r>
              <a:rPr lang="fr-CA" sz="3100" baseline="30000" dirty="0"/>
              <a:t>e</a:t>
            </a:r>
            <a:r>
              <a:rPr lang="fr-CA" sz="3100" dirty="0"/>
              <a:t> année en lecture</a:t>
            </a:r>
            <a:endParaRPr lang="fr-CA" dirty="0"/>
          </a:p>
        </p:txBody>
      </p:sp>
      <p:pic>
        <p:nvPicPr>
          <p:cNvPr id="5" name="Espace réservé du contenu 4">
            <a:extLst>
              <a:ext uri="{FF2B5EF4-FFF2-40B4-BE49-F238E27FC236}">
                <a16:creationId xmlns:a16="http://schemas.microsoft.com/office/drawing/2014/main" id="{EEB6A948-92B5-4ABE-BFF2-FCB5DCBFF2B9}"/>
              </a:ext>
            </a:extLst>
          </p:cNvPr>
          <p:cNvPicPr>
            <a:picLocks noGrp="1" noChangeAspect="1"/>
          </p:cNvPicPr>
          <p:nvPr>
            <p:ph idx="1"/>
            <p:custDataLst>
              <p:tags r:id="rId2"/>
            </p:custDataLst>
          </p:nvPr>
        </p:nvPicPr>
        <p:blipFill>
          <a:blip r:embed="rId5"/>
          <a:stretch>
            <a:fillRect/>
          </a:stretch>
        </p:blipFill>
        <p:spPr>
          <a:xfrm>
            <a:off x="534988" y="3799193"/>
            <a:ext cx="6702425" cy="4139589"/>
          </a:xfrm>
          <a:prstGeom prst="rect">
            <a:avLst/>
          </a:prstGeom>
        </p:spPr>
      </p:pic>
      <p:sp>
        <p:nvSpPr>
          <p:cNvPr id="4" name="Espace réservé du numéro de diapositive 3">
            <a:extLst>
              <a:ext uri="{FF2B5EF4-FFF2-40B4-BE49-F238E27FC236}">
                <a16:creationId xmlns:a16="http://schemas.microsoft.com/office/drawing/2014/main" id="{E9EC08AB-EAC5-4315-A7E4-9E70F6D27B18}"/>
              </a:ext>
            </a:extLst>
          </p:cNvPr>
          <p:cNvSpPr>
            <a:spLocks noGrp="1"/>
          </p:cNvSpPr>
          <p:nvPr>
            <p:ph type="sldNum" sz="quarter" idx="4"/>
            <p:custDataLst>
              <p:tags r:id="rId3"/>
            </p:custDataLst>
          </p:nvPr>
        </p:nvSpPr>
        <p:spPr/>
        <p:txBody>
          <a:bodyPr/>
          <a:lstStyle/>
          <a:p>
            <a:fld id="{69436CF9-745E-4864-AC7D-908D8433F1E5}" type="slidenum">
              <a:rPr lang="fr-CA" smtClean="0"/>
              <a:pPr/>
              <a:t>11</a:t>
            </a:fld>
            <a:endParaRPr lang="fr-CA" dirty="0"/>
          </a:p>
        </p:txBody>
      </p:sp>
    </p:spTree>
    <p:extLst>
      <p:ext uri="{BB962C8B-B14F-4D97-AF65-F5344CB8AC3E}">
        <p14:creationId xmlns:p14="http://schemas.microsoft.com/office/powerpoint/2010/main" val="429174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BB23F-40CE-4B54-803C-00A02F5A454A}"/>
              </a:ext>
            </a:extLst>
          </p:cNvPr>
          <p:cNvSpPr>
            <a:spLocks noGrp="1"/>
          </p:cNvSpPr>
          <p:nvPr>
            <p:ph type="title"/>
            <p:custDataLst>
              <p:tags r:id="rId1"/>
            </p:custDataLst>
          </p:nvPr>
        </p:nvSpPr>
        <p:spPr/>
        <p:txBody>
          <a:bodyPr>
            <a:normAutofit fontScale="90000"/>
          </a:bodyPr>
          <a:lstStyle/>
          <a:p>
            <a:pPr algn="ctr"/>
            <a:r>
              <a:rPr lang="fr-CA" dirty="0"/>
              <a:t>Annexe 4</a:t>
            </a:r>
            <a:br>
              <a:rPr lang="fr-CA" dirty="0"/>
            </a:br>
            <a:r>
              <a:rPr lang="fr-CA" dirty="0"/>
              <a:t>Plan d’engagement de la réussite du CSS des Draveurs</a:t>
            </a:r>
          </a:p>
        </p:txBody>
      </p:sp>
      <p:graphicFrame>
        <p:nvGraphicFramePr>
          <p:cNvPr id="7" name="Espace réservé du contenu 6">
            <a:extLst>
              <a:ext uri="{FF2B5EF4-FFF2-40B4-BE49-F238E27FC236}">
                <a16:creationId xmlns:a16="http://schemas.microsoft.com/office/drawing/2014/main" id="{F041A5FA-C87B-4320-98B1-FDD578159ECA}"/>
              </a:ext>
            </a:extLst>
          </p:cNvPr>
          <p:cNvGraphicFramePr>
            <a:graphicFrameLocks noGrp="1"/>
          </p:cNvGraphicFramePr>
          <p:nvPr>
            <p:ph idx="1"/>
            <p:custDataLst>
              <p:tags r:id="rId2"/>
            </p:custDataLst>
            <p:extLst>
              <p:ext uri="{D42A27DB-BD31-4B8C-83A1-F6EECF244321}">
                <p14:modId xmlns:p14="http://schemas.microsoft.com/office/powerpoint/2010/main" val="3606387780"/>
              </p:ext>
            </p:extLst>
          </p:nvPr>
        </p:nvGraphicFramePr>
        <p:xfrm>
          <a:off x="534353" y="2753442"/>
          <a:ext cx="6702425" cy="2514498"/>
        </p:xfrm>
        <a:graphic>
          <a:graphicData uri="http://schemas.openxmlformats.org/drawingml/2006/table">
            <a:tbl>
              <a:tblPr/>
              <a:tblGrid>
                <a:gridCol w="1305667">
                  <a:extLst>
                    <a:ext uri="{9D8B030D-6E8A-4147-A177-3AD203B41FA5}">
                      <a16:colId xmlns:a16="http://schemas.microsoft.com/office/drawing/2014/main" val="1438749247"/>
                    </a:ext>
                  </a:extLst>
                </a:gridCol>
                <a:gridCol w="935728">
                  <a:extLst>
                    <a:ext uri="{9D8B030D-6E8A-4147-A177-3AD203B41FA5}">
                      <a16:colId xmlns:a16="http://schemas.microsoft.com/office/drawing/2014/main" val="3567194607"/>
                    </a:ext>
                  </a:extLst>
                </a:gridCol>
                <a:gridCol w="1920419">
                  <a:extLst>
                    <a:ext uri="{9D8B030D-6E8A-4147-A177-3AD203B41FA5}">
                      <a16:colId xmlns:a16="http://schemas.microsoft.com/office/drawing/2014/main" val="4065552363"/>
                    </a:ext>
                  </a:extLst>
                </a:gridCol>
                <a:gridCol w="1920419">
                  <a:extLst>
                    <a:ext uri="{9D8B030D-6E8A-4147-A177-3AD203B41FA5}">
                      <a16:colId xmlns:a16="http://schemas.microsoft.com/office/drawing/2014/main" val="100229170"/>
                    </a:ext>
                  </a:extLst>
                </a:gridCol>
                <a:gridCol w="620192">
                  <a:extLst>
                    <a:ext uri="{9D8B030D-6E8A-4147-A177-3AD203B41FA5}">
                      <a16:colId xmlns:a16="http://schemas.microsoft.com/office/drawing/2014/main" val="890676772"/>
                    </a:ext>
                  </a:extLst>
                </a:gridCol>
              </a:tblGrid>
              <a:tr h="212171">
                <a:tc>
                  <a:txBody>
                    <a:bodyPr/>
                    <a:lstStyle/>
                    <a:p>
                      <a:pPr algn="ctr" fontAlgn="base"/>
                      <a:r>
                        <a:rPr lang="fr-CA" sz="600" b="0" i="0" dirty="0">
                          <a:solidFill>
                            <a:srgbClr val="FFFFFF"/>
                          </a:solidFill>
                          <a:effectLst/>
                          <a:latin typeface="Arial" panose="020B0604020202020204" pitchFamily="34" charset="0"/>
                        </a:rPr>
                        <a:t>OBJECTIFS​</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fr-CA" sz="600" b="0" i="0" dirty="0">
                          <a:solidFill>
                            <a:srgbClr val="FFFFFF"/>
                          </a:solidFill>
                          <a:effectLst/>
                          <a:latin typeface="Arial" panose="020B0604020202020204" pitchFamily="34" charset="0"/>
                        </a:rPr>
                        <a:t>JUIN 2022​</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fr-CA" sz="600" b="0" i="0" dirty="0">
                          <a:solidFill>
                            <a:srgbClr val="FFFFFF"/>
                          </a:solidFill>
                          <a:effectLst/>
                          <a:latin typeface="Arial" panose="020B0604020202020204" pitchFamily="34" charset="0"/>
                        </a:rPr>
                        <a:t>CIBLES​</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fr-CA" sz="600" b="0" i="0" dirty="0">
                          <a:solidFill>
                            <a:srgbClr val="FFFFFF"/>
                          </a:solidFill>
                          <a:effectLst/>
                          <a:latin typeface="Arial" panose="020B0604020202020204" pitchFamily="34" charset="0"/>
                        </a:rPr>
                        <a:t>INDICATEURS​</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fr-CA" sz="600" b="0" i="0" dirty="0">
                          <a:solidFill>
                            <a:srgbClr val="FFFFFF"/>
                          </a:solidFill>
                          <a:effectLst/>
                          <a:latin typeface="Arial" panose="020B0604020202020204" pitchFamily="34" charset="0"/>
                        </a:rPr>
                        <a:t>ÉCHÉANCE​</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697342"/>
                  </a:ext>
                </a:extLst>
              </a:tr>
              <a:tr h="339473">
                <a:tc rowSpan="7">
                  <a:txBody>
                    <a:bodyPr/>
                    <a:lstStyle/>
                    <a:p>
                      <a:pPr algn="l" fontAlgn="auto"/>
                      <a:r>
                        <a:rPr lang="fr-CA" sz="700" b="0" i="0" dirty="0">
                          <a:solidFill>
                            <a:srgbClr val="000000"/>
                          </a:solidFill>
                          <a:effectLst/>
                          <a:latin typeface="Arial" panose="020B0604020202020204" pitchFamily="34" charset="0"/>
                        </a:rPr>
                        <a:t>​</a:t>
                      </a: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a:t>
                      </a:r>
                      <a:endParaRPr lang="fr-CA" sz="900" b="0" i="0" dirty="0">
                        <a:solidFill>
                          <a:srgbClr val="000000"/>
                        </a:solidFill>
                        <a:effectLst/>
                        <a:latin typeface="Segoe UI" panose="020B0502040204020203" pitchFamily="34" charset="0"/>
                      </a:endParaRPr>
                    </a:p>
                    <a:p>
                      <a:pPr algn="l" fontAlgn="base"/>
                      <a:r>
                        <a:rPr lang="fr-CA" sz="700" b="0" i="0" dirty="0">
                          <a:solidFill>
                            <a:srgbClr val="000000"/>
                          </a:solidFill>
                          <a:effectLst/>
                          <a:latin typeface="Arial" panose="020B0604020202020204" pitchFamily="34" charset="0"/>
                        </a:rPr>
                        <a:t>À l’échéance du PEVR, les taux de réussite des élèves auront augmentés.​</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dirty="0">
                          <a:solidFill>
                            <a:srgbClr val="000000"/>
                          </a:solidFill>
                          <a:effectLst/>
                          <a:latin typeface="Arial" panose="020B0604020202020204" pitchFamily="34" charset="0"/>
                        </a:rPr>
                        <a:t>82,8%​</a:t>
                      </a:r>
                      <a:endParaRPr lang="fr-CA" sz="900" b="0" i="0" dirty="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85%​</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dirty="0">
                          <a:solidFill>
                            <a:srgbClr val="000000"/>
                          </a:solidFill>
                          <a:effectLst/>
                          <a:latin typeface="Arial" panose="020B0604020202020204" pitchFamily="34" charset="0"/>
                        </a:rPr>
                        <a:t>Taux d’obtention d’un premier diplôme ou d’une première qualification en 7 ans après l’entrée su secondaire.​</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Juin 2027​</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258915"/>
                  </a:ext>
                </a:extLst>
              </a:tr>
              <a:tr h="320977">
                <a:tc vMerge="1">
                  <a:txBody>
                    <a:bodyPr/>
                    <a:lstStyle/>
                    <a:p>
                      <a:endParaRPr lang="fr-CA"/>
                    </a:p>
                  </a:txBody>
                  <a:tcPr/>
                </a:tc>
                <a:tc>
                  <a:txBody>
                    <a:bodyPr/>
                    <a:lstStyle/>
                    <a:p>
                      <a:pPr algn="ctr" fontAlgn="base"/>
                      <a:r>
                        <a:rPr lang="fr-CA" sz="600" b="0" i="0">
                          <a:solidFill>
                            <a:srgbClr val="000000"/>
                          </a:solidFill>
                          <a:effectLst/>
                          <a:latin typeface="Arial" panose="020B0604020202020204" pitchFamily="34" charset="0"/>
                        </a:rPr>
                        <a:t>77,5%​</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84%​</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a:solidFill>
                            <a:srgbClr val="000000"/>
                          </a:solidFill>
                          <a:effectLst/>
                          <a:latin typeface="Arial" panose="020B0604020202020204" pitchFamily="34" charset="0"/>
                        </a:rPr>
                        <a:t>Taux d’obtention d’un diplôme en formation professionnelle après 3 ans.​</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Juin 2027​</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89381"/>
                  </a:ext>
                </a:extLst>
              </a:tr>
              <a:tr h="339473">
                <a:tc vMerge="1">
                  <a:txBody>
                    <a:bodyPr/>
                    <a:lstStyle/>
                    <a:p>
                      <a:endParaRPr lang="fr-CA"/>
                    </a:p>
                  </a:txBody>
                  <a:tcPr/>
                </a:tc>
                <a:tc>
                  <a:txBody>
                    <a:bodyPr/>
                    <a:lstStyle/>
                    <a:p>
                      <a:pPr algn="ctr" fontAlgn="base"/>
                      <a:r>
                        <a:rPr lang="fr-CA" sz="600" b="0" i="0">
                          <a:solidFill>
                            <a:srgbClr val="000000"/>
                          </a:solidFill>
                          <a:effectLst/>
                          <a:latin typeface="Arial" panose="020B0604020202020204" pitchFamily="34" charset="0"/>
                        </a:rPr>
                        <a:t>79,1%​</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80%​</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a:solidFill>
                            <a:srgbClr val="000000"/>
                          </a:solidFill>
                          <a:effectLst/>
                          <a:latin typeface="Arial" panose="020B0604020202020204" pitchFamily="34" charset="0"/>
                        </a:rPr>
                        <a:t>Taux d’obtention d’un premier diplôme ou d’une première qualification des garçons en 7 ans après l’entrée au secondaire.​</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Juin 2027​</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493015"/>
                  </a:ext>
                </a:extLst>
              </a:tr>
              <a:tr h="339473">
                <a:tc vMerge="1">
                  <a:txBody>
                    <a:bodyPr/>
                    <a:lstStyle/>
                    <a:p>
                      <a:endParaRPr lang="fr-CA"/>
                    </a:p>
                  </a:txBody>
                  <a:tcPr/>
                </a:tc>
                <a:tc>
                  <a:txBody>
                    <a:bodyPr/>
                    <a:lstStyle/>
                    <a:p>
                      <a:pPr algn="ctr" fontAlgn="base"/>
                      <a:r>
                        <a:rPr lang="fr-CA" sz="600" b="0" i="0">
                          <a:solidFill>
                            <a:srgbClr val="000000"/>
                          </a:solidFill>
                          <a:effectLst/>
                          <a:latin typeface="Arial" panose="020B0604020202020204" pitchFamily="34" charset="0"/>
                        </a:rPr>
                        <a:t>64%​</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65%​</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a:solidFill>
                            <a:srgbClr val="000000"/>
                          </a:solidFill>
                          <a:effectLst/>
                          <a:latin typeface="Arial" panose="020B0604020202020204" pitchFamily="34" charset="0"/>
                        </a:rPr>
                        <a:t>Taux d’obtention d’un premier diplôme ou d’une première qualification des élèves HDAA en 7 ans après l’entrée au secondaire.​</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Juin 2027​</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36280"/>
                  </a:ext>
                </a:extLst>
              </a:tr>
              <a:tr h="320977">
                <a:tc vMerge="1">
                  <a:txBody>
                    <a:bodyPr/>
                    <a:lstStyle/>
                    <a:p>
                      <a:endParaRPr lang="fr-CA"/>
                    </a:p>
                  </a:txBody>
                  <a:tcPr/>
                </a:tc>
                <a:tc>
                  <a:txBody>
                    <a:bodyPr/>
                    <a:lstStyle/>
                    <a:p>
                      <a:pPr algn="ctr" fontAlgn="base"/>
                      <a:r>
                        <a:rPr lang="fr-CA" sz="600" b="0" i="0" dirty="0">
                          <a:solidFill>
                            <a:srgbClr val="000000"/>
                          </a:solidFill>
                          <a:effectLst/>
                          <a:highlight>
                            <a:srgbClr val="FFFF00"/>
                          </a:highlight>
                          <a:latin typeface="Arial" panose="020B0604020202020204" pitchFamily="34" charset="0"/>
                        </a:rPr>
                        <a:t>83%​</a:t>
                      </a:r>
                      <a:endParaRPr lang="fr-CA" sz="900" b="0" i="0" dirty="0">
                        <a:solidFill>
                          <a:srgbClr val="000000"/>
                        </a:solidFill>
                        <a:effectLst/>
                        <a:highlight>
                          <a:srgbClr val="FFFF00"/>
                        </a:highligh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dirty="0">
                          <a:solidFill>
                            <a:srgbClr val="000000"/>
                          </a:solidFill>
                          <a:effectLst/>
                          <a:highlight>
                            <a:srgbClr val="FFFF00"/>
                          </a:highlight>
                          <a:latin typeface="Arial" panose="020B0604020202020204" pitchFamily="34" charset="0"/>
                        </a:rPr>
                        <a:t>90%​*</a:t>
                      </a:r>
                      <a:endParaRPr lang="fr-CA" sz="900" b="0" i="0" dirty="0">
                        <a:solidFill>
                          <a:srgbClr val="000000"/>
                        </a:solidFill>
                        <a:effectLst/>
                        <a:highlight>
                          <a:srgbClr val="FFFF00"/>
                        </a:highligh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dirty="0">
                          <a:solidFill>
                            <a:srgbClr val="000000"/>
                          </a:solidFill>
                          <a:effectLst/>
                          <a:highlight>
                            <a:srgbClr val="FFFF00"/>
                          </a:highlight>
                          <a:latin typeface="Arial" panose="020B0604020202020204" pitchFamily="34" charset="0"/>
                        </a:rPr>
                        <a:t>Taux de réussite à l’épreuve obligatoire de lecture en français, 4</a:t>
                      </a:r>
                      <a:r>
                        <a:rPr lang="fr-CA" sz="400" b="0" i="0" baseline="30000" dirty="0">
                          <a:solidFill>
                            <a:srgbClr val="000000"/>
                          </a:solidFill>
                          <a:effectLst/>
                          <a:highlight>
                            <a:srgbClr val="FFFF00"/>
                          </a:highlight>
                          <a:latin typeface="Arial" panose="020B0604020202020204" pitchFamily="34" charset="0"/>
                        </a:rPr>
                        <a:t>e</a:t>
                      </a:r>
                      <a:r>
                        <a:rPr lang="fr-CA" sz="600" b="0" i="0" dirty="0">
                          <a:solidFill>
                            <a:srgbClr val="000000"/>
                          </a:solidFill>
                          <a:effectLst/>
                          <a:highlight>
                            <a:srgbClr val="FFFF00"/>
                          </a:highlight>
                          <a:latin typeface="Arial" panose="020B0604020202020204" pitchFamily="34" charset="0"/>
                        </a:rPr>
                        <a:t> année du primaire.​</a:t>
                      </a:r>
                      <a:endParaRPr lang="fr-CA" sz="900" b="0" i="0" dirty="0">
                        <a:solidFill>
                          <a:srgbClr val="000000"/>
                        </a:solidFill>
                        <a:effectLst/>
                        <a:highlight>
                          <a:srgbClr val="FFFF00"/>
                        </a:highligh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dirty="0">
                          <a:solidFill>
                            <a:srgbClr val="000000"/>
                          </a:solidFill>
                          <a:effectLst/>
                          <a:highlight>
                            <a:srgbClr val="FFFF00"/>
                          </a:highlight>
                          <a:latin typeface="Arial" panose="020B0604020202020204" pitchFamily="34" charset="0"/>
                        </a:rPr>
                        <a:t>Juin 2027​</a:t>
                      </a:r>
                      <a:endParaRPr lang="fr-CA" sz="900" b="0" i="0" dirty="0">
                        <a:solidFill>
                          <a:srgbClr val="000000"/>
                        </a:solidFill>
                        <a:effectLst/>
                        <a:highlight>
                          <a:srgbClr val="FFFF00"/>
                        </a:highligh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629646"/>
                  </a:ext>
                </a:extLst>
              </a:tr>
              <a:tr h="320977">
                <a:tc vMerge="1">
                  <a:txBody>
                    <a:bodyPr/>
                    <a:lstStyle/>
                    <a:p>
                      <a:endParaRPr lang="fr-CA"/>
                    </a:p>
                  </a:txBody>
                  <a:tcPr/>
                </a:tc>
                <a:tc>
                  <a:txBody>
                    <a:bodyPr/>
                    <a:lstStyle/>
                    <a:p>
                      <a:pPr algn="ctr" fontAlgn="base"/>
                      <a:r>
                        <a:rPr lang="fr-CA" sz="600" b="0" i="0">
                          <a:solidFill>
                            <a:srgbClr val="000000"/>
                          </a:solidFill>
                          <a:effectLst/>
                          <a:latin typeface="Arial" panose="020B0604020202020204" pitchFamily="34" charset="0"/>
                        </a:rPr>
                        <a:t>82%​</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88%​</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a:solidFill>
                            <a:srgbClr val="000000"/>
                          </a:solidFill>
                          <a:effectLst/>
                          <a:latin typeface="Arial" panose="020B0604020202020204" pitchFamily="34" charset="0"/>
                        </a:rPr>
                        <a:t>Taux de réussite à l’épreuve obligatoire résoudre en mathématique, 6</a:t>
                      </a:r>
                      <a:r>
                        <a:rPr lang="fr-CA" sz="400" b="0" i="0" baseline="30000">
                          <a:solidFill>
                            <a:srgbClr val="000000"/>
                          </a:solidFill>
                          <a:effectLst/>
                          <a:latin typeface="Arial" panose="020B0604020202020204" pitchFamily="34" charset="0"/>
                        </a:rPr>
                        <a:t>e</a:t>
                      </a:r>
                      <a:r>
                        <a:rPr lang="fr-CA" sz="600" b="0" i="0">
                          <a:solidFill>
                            <a:srgbClr val="000000"/>
                          </a:solidFill>
                          <a:effectLst/>
                          <a:latin typeface="Arial" panose="020B0604020202020204" pitchFamily="34" charset="0"/>
                        </a:rPr>
                        <a:t> année du primaire.​</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Juin 2027​</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034983"/>
                  </a:ext>
                </a:extLst>
              </a:tr>
              <a:tr h="320977">
                <a:tc vMerge="1">
                  <a:txBody>
                    <a:bodyPr/>
                    <a:lstStyle/>
                    <a:p>
                      <a:endParaRPr lang="fr-CA"/>
                    </a:p>
                  </a:txBody>
                  <a:tcPr/>
                </a:tc>
                <a:tc>
                  <a:txBody>
                    <a:bodyPr/>
                    <a:lstStyle/>
                    <a:p>
                      <a:pPr algn="ctr" fontAlgn="base"/>
                      <a:r>
                        <a:rPr lang="fr-CA" sz="600" b="0" i="0">
                          <a:solidFill>
                            <a:srgbClr val="000000"/>
                          </a:solidFill>
                          <a:effectLst/>
                          <a:latin typeface="Arial" panose="020B0604020202020204" pitchFamily="34" charset="0"/>
                        </a:rPr>
                        <a:t>80%​</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a:solidFill>
                            <a:srgbClr val="000000"/>
                          </a:solidFill>
                          <a:effectLst/>
                          <a:latin typeface="Arial" panose="020B0604020202020204" pitchFamily="34" charset="0"/>
                        </a:rPr>
                        <a:t>86%​</a:t>
                      </a:r>
                      <a:endParaRPr lang="fr-CA" sz="900" b="0" i="0">
                        <a:solidFill>
                          <a:srgbClr val="000000"/>
                        </a:solidFill>
                        <a:effectLst/>
                        <a:latin typeface="Segoe UI" panose="020B0502040204020203" pitchFamily="34" charset="0"/>
                      </a:endParaRPr>
                    </a:p>
                  </a:txBody>
                  <a:tcPr marL="52227" marR="52227" marT="26113" marB="261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fontAlgn="base"/>
                      <a:r>
                        <a:rPr lang="fr-CA" sz="600" b="0" i="0">
                          <a:solidFill>
                            <a:srgbClr val="000000"/>
                          </a:solidFill>
                          <a:effectLst/>
                          <a:latin typeface="Arial" panose="020B0604020202020204" pitchFamily="34" charset="0"/>
                        </a:rPr>
                        <a:t>Taux de réussite à l’épreuve obligatoire raisonner en mathématique, 6</a:t>
                      </a:r>
                      <a:r>
                        <a:rPr lang="fr-CA" sz="400" b="0" i="0" baseline="30000">
                          <a:solidFill>
                            <a:srgbClr val="000000"/>
                          </a:solidFill>
                          <a:effectLst/>
                          <a:latin typeface="Arial" panose="020B0604020202020204" pitchFamily="34" charset="0"/>
                        </a:rPr>
                        <a:t>e</a:t>
                      </a:r>
                      <a:r>
                        <a:rPr lang="fr-CA" sz="600" b="0" i="0">
                          <a:solidFill>
                            <a:srgbClr val="000000"/>
                          </a:solidFill>
                          <a:effectLst/>
                          <a:latin typeface="Arial" panose="020B0604020202020204" pitchFamily="34" charset="0"/>
                        </a:rPr>
                        <a:t> année du primaire.​</a:t>
                      </a:r>
                      <a:endParaRPr lang="fr-CA" sz="900" b="0" i="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fr-CA" sz="600" b="0" i="0" dirty="0">
                          <a:solidFill>
                            <a:srgbClr val="000000"/>
                          </a:solidFill>
                          <a:effectLst/>
                          <a:latin typeface="Arial" panose="020B0604020202020204" pitchFamily="34" charset="0"/>
                        </a:rPr>
                        <a:t>Juin 2027​</a:t>
                      </a:r>
                      <a:endParaRPr lang="fr-CA" sz="900" b="0" i="0" dirty="0">
                        <a:solidFill>
                          <a:srgbClr val="000000"/>
                        </a:solidFill>
                        <a:effectLst/>
                        <a:latin typeface="Segoe UI" panose="020B0502040204020203" pitchFamily="34" charset="0"/>
                      </a:endParaRPr>
                    </a:p>
                  </a:txBody>
                  <a:tcPr marL="52227" marR="52227" marT="26113" marB="2611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83001"/>
                  </a:ext>
                </a:extLst>
              </a:tr>
            </a:tbl>
          </a:graphicData>
        </a:graphic>
      </p:graphicFrame>
      <p:sp>
        <p:nvSpPr>
          <p:cNvPr id="4" name="Espace réservé du numéro de diapositive 3">
            <a:extLst>
              <a:ext uri="{FF2B5EF4-FFF2-40B4-BE49-F238E27FC236}">
                <a16:creationId xmlns:a16="http://schemas.microsoft.com/office/drawing/2014/main" id="{942DFCEA-4A95-4C4B-9E9E-1F8675D37DE2}"/>
              </a:ext>
            </a:extLst>
          </p:cNvPr>
          <p:cNvSpPr>
            <a:spLocks noGrp="1"/>
          </p:cNvSpPr>
          <p:nvPr>
            <p:ph type="sldNum" sz="quarter" idx="4"/>
            <p:custDataLst>
              <p:tags r:id="rId3"/>
            </p:custDataLst>
          </p:nvPr>
        </p:nvSpPr>
        <p:spPr/>
        <p:txBody>
          <a:bodyPr/>
          <a:lstStyle/>
          <a:p>
            <a:fld id="{69436CF9-745E-4864-AC7D-908D8433F1E5}" type="slidenum">
              <a:rPr lang="fr-CA" smtClean="0"/>
              <a:pPr/>
              <a:t>12</a:t>
            </a:fld>
            <a:endParaRPr lang="fr-CA" dirty="0"/>
          </a:p>
        </p:txBody>
      </p:sp>
      <p:sp>
        <p:nvSpPr>
          <p:cNvPr id="8" name="Rectangle 2">
            <a:extLst>
              <a:ext uri="{FF2B5EF4-FFF2-40B4-BE49-F238E27FC236}">
                <a16:creationId xmlns:a16="http://schemas.microsoft.com/office/drawing/2014/main" id="{E3C6CD5C-E69B-4E72-A5F1-F48979C74BF6}"/>
              </a:ext>
            </a:extLst>
          </p:cNvPr>
          <p:cNvSpPr>
            <a:spLocks noChangeArrowheads="1"/>
          </p:cNvSpPr>
          <p:nvPr>
            <p:custDataLst>
              <p:tags r:id="rId4"/>
            </p:custDataLst>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561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02FE7-08AE-4BD7-AF98-EE56BEE687B2}"/>
              </a:ext>
            </a:extLst>
          </p:cNvPr>
          <p:cNvSpPr>
            <a:spLocks noGrp="1"/>
          </p:cNvSpPr>
          <p:nvPr>
            <p:ph type="title"/>
            <p:custDataLst>
              <p:tags r:id="rId1"/>
            </p:custDataLst>
          </p:nvPr>
        </p:nvSpPr>
        <p:spPr>
          <a:xfrm>
            <a:off x="534353" y="535519"/>
            <a:ext cx="6703695" cy="1398055"/>
          </a:xfrm>
        </p:spPr>
        <p:txBody>
          <a:bodyPr>
            <a:normAutofit fontScale="90000"/>
          </a:bodyPr>
          <a:lstStyle/>
          <a:p>
            <a:pPr algn="ctr"/>
            <a:r>
              <a:rPr lang="fr-CA" dirty="0"/>
              <a:t>Mot de la direction de l’école et de la présidence du conseil d’établissement</a:t>
            </a:r>
          </a:p>
        </p:txBody>
      </p:sp>
      <p:sp>
        <p:nvSpPr>
          <p:cNvPr id="4" name="Espace réservé du numéro de diapositive 3">
            <a:extLst>
              <a:ext uri="{FF2B5EF4-FFF2-40B4-BE49-F238E27FC236}">
                <a16:creationId xmlns:a16="http://schemas.microsoft.com/office/drawing/2014/main" id="{6768123D-736F-4399-A886-D8AA67D9DC46}"/>
              </a:ext>
            </a:extLst>
          </p:cNvPr>
          <p:cNvSpPr>
            <a:spLocks noGrp="1"/>
          </p:cNvSpPr>
          <p:nvPr>
            <p:ph type="sldNum" sz="quarter" idx="4"/>
            <p:custDataLst>
              <p:tags r:id="rId2"/>
            </p:custDataLst>
          </p:nvPr>
        </p:nvSpPr>
        <p:spPr/>
        <p:txBody>
          <a:bodyPr/>
          <a:lstStyle/>
          <a:p>
            <a:fld id="{69436CF9-745E-4864-AC7D-908D8433F1E5}" type="slidenum">
              <a:rPr lang="fr-CA" smtClean="0"/>
              <a:pPr/>
              <a:t>2</a:t>
            </a:fld>
            <a:endParaRPr lang="fr-CA" dirty="0"/>
          </a:p>
        </p:txBody>
      </p:sp>
      <p:pic>
        <p:nvPicPr>
          <p:cNvPr id="5" name="Image 4">
            <a:extLst>
              <a:ext uri="{FF2B5EF4-FFF2-40B4-BE49-F238E27FC236}">
                <a16:creationId xmlns:a16="http://schemas.microsoft.com/office/drawing/2014/main" id="{8783BD8B-7132-4A00-889A-D5E5B78A9FC0}"/>
              </a:ext>
            </a:extLst>
          </p:cNvPr>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2045" y="8328533"/>
            <a:ext cx="1889760" cy="326390"/>
          </a:xfrm>
          <a:prstGeom prst="rect">
            <a:avLst/>
          </a:prstGeom>
        </p:spPr>
      </p:pic>
      <p:pic>
        <p:nvPicPr>
          <p:cNvPr id="18" name="Espace réservé du contenu 17">
            <a:extLst>
              <a:ext uri="{FF2B5EF4-FFF2-40B4-BE49-F238E27FC236}">
                <a16:creationId xmlns:a16="http://schemas.microsoft.com/office/drawing/2014/main" id="{1E425CA6-6B5B-45AD-ACFC-B0506E84463F}"/>
              </a:ext>
            </a:extLst>
          </p:cNvPr>
          <p:cNvPicPr>
            <a:picLocks noGrp="1" noChangeAspect="1"/>
          </p:cNvPicPr>
          <p:nvPr>
            <p:ph idx="1"/>
          </p:nvPr>
        </p:nvPicPr>
        <p:blipFill>
          <a:blip r:embed="rId6"/>
          <a:stretch>
            <a:fillRect/>
          </a:stretch>
        </p:blipFill>
        <p:spPr>
          <a:xfrm>
            <a:off x="1122045" y="2428287"/>
            <a:ext cx="4917420" cy="6558379"/>
          </a:xfrm>
          <a:prstGeom prst="rect">
            <a:avLst/>
          </a:prstGeom>
        </p:spPr>
      </p:pic>
    </p:spTree>
    <p:extLst>
      <p:ext uri="{BB962C8B-B14F-4D97-AF65-F5344CB8AC3E}">
        <p14:creationId xmlns:p14="http://schemas.microsoft.com/office/powerpoint/2010/main" val="3099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0704AE-2048-41CC-9C64-6210AE0475F5}"/>
              </a:ext>
            </a:extLst>
          </p:cNvPr>
          <p:cNvSpPr>
            <a:spLocks noGrp="1"/>
          </p:cNvSpPr>
          <p:nvPr>
            <p:ph idx="1"/>
            <p:custDataLst>
              <p:tags r:id="rId1"/>
            </p:custDataLst>
          </p:nvPr>
        </p:nvSpPr>
        <p:spPr>
          <a:xfrm>
            <a:off x="3011805" y="1706880"/>
            <a:ext cx="4352164" cy="7473696"/>
          </a:xfrm>
        </p:spPr>
        <p:txBody>
          <a:bodyPr>
            <a:normAutofit/>
          </a:bodyPr>
          <a:lstStyle/>
          <a:p>
            <a:pPr marL="0" indent="0" algn="just">
              <a:lnSpc>
                <a:spcPct val="100000"/>
              </a:lnSpc>
              <a:spcBef>
                <a:spcPts val="0"/>
              </a:spcBef>
              <a:spcAft>
                <a:spcPts val="800"/>
              </a:spcAft>
              <a:buNone/>
            </a:pPr>
            <a:r>
              <a:rPr lang="fr-CA" sz="1350" dirty="0"/>
              <a:t>Le projet éducatif est un outil stratégique permettant de définir et de faire connaître, à la communauté éducative d’un établissement d’enseignement, les orientations, les priorités d’action et les résultats attendus pour assurer la réussite scolaire et éducative de tous les élèves, jeunes et adultes. </a:t>
            </a:r>
          </a:p>
          <a:p>
            <a:pPr marL="0" indent="0" algn="just">
              <a:lnSpc>
                <a:spcPct val="100000"/>
              </a:lnSpc>
              <a:spcBef>
                <a:spcPts val="0"/>
              </a:spcBef>
              <a:spcAft>
                <a:spcPts val="800"/>
              </a:spcAft>
              <a:buNone/>
            </a:pPr>
            <a:r>
              <a:rPr lang="fr-CA" sz="1350" dirty="0"/>
              <a:t>Élaboré avec en toile de fond le plan d'engagement vers la réussite (PEVR) 2023-2027 du CSSD, le projet éducatif de l’école du Nouveau-Monde est ancré dans la réalité qui lui est propre. Il reflète les caractéristiques et les besoins des élèves qui la fréquentent et répond aux attentes formulées par le milieu au regard de la réussite de tous les élèves. Résultant d’un consensus, il a été élaboré et mis en œuvre en collaboration avec la communauté éducative qui gravite autour des élèves : les parents, le personnel enseignant, les autres membres du personnel de l’établissement et les représentants de la communauté et du centre de services scolaire. </a:t>
            </a:r>
          </a:p>
          <a:p>
            <a:pPr marL="0" indent="0" algn="just">
              <a:lnSpc>
                <a:spcPct val="100000"/>
              </a:lnSpc>
              <a:spcBef>
                <a:spcPts val="0"/>
              </a:spcBef>
              <a:spcAft>
                <a:spcPts val="800"/>
              </a:spcAft>
              <a:buNone/>
            </a:pPr>
            <a:r>
              <a:rPr lang="fr-CA" sz="1350" dirty="0"/>
              <a:t>S’appuyant sur des piliers tels que la collaboration, la cohérence des interventions ainsi que le soutien à l’enseignant en salle de classe, l’école du Nouveau-Monde mise sur les compétences de son personnel, les forces de ses réseaux et de ses partenaires ainsi que la recherche de l’amélioration continue pour la mise en œuvre et l’atteinte des objectifs du projet éducatif 2023-2027.  </a:t>
            </a:r>
          </a:p>
          <a:p>
            <a:pPr marL="0" indent="0">
              <a:buNone/>
            </a:pPr>
            <a:endParaRPr lang="fr-CA" dirty="0"/>
          </a:p>
        </p:txBody>
      </p:sp>
      <p:sp>
        <p:nvSpPr>
          <p:cNvPr id="3" name="Espace réservé du texte 2">
            <a:extLst>
              <a:ext uri="{FF2B5EF4-FFF2-40B4-BE49-F238E27FC236}">
                <a16:creationId xmlns:a16="http://schemas.microsoft.com/office/drawing/2014/main" id="{E0F2549F-1239-4BA9-8430-9B09E33EC2CA}"/>
              </a:ext>
            </a:extLst>
          </p:cNvPr>
          <p:cNvSpPr>
            <a:spLocks noGrp="1"/>
          </p:cNvSpPr>
          <p:nvPr>
            <p:ph type="body" sz="quarter" idx="13"/>
            <p:custDataLst>
              <p:tags r:id="rId2"/>
            </p:custDataLst>
          </p:nvPr>
        </p:nvSpPr>
        <p:spPr/>
        <p:txBody>
          <a:bodyPr/>
          <a:lstStyle/>
          <a:p>
            <a:pPr lvl="0"/>
            <a:endParaRPr lang="fr-CA" dirty="0"/>
          </a:p>
          <a:p>
            <a:pPr lvl="0"/>
            <a:r>
              <a:rPr lang="fr-CA" dirty="0"/>
              <a:t>Mise en contexte</a:t>
            </a:r>
          </a:p>
          <a:p>
            <a:pPr lvl="0"/>
            <a:r>
              <a:rPr lang="fr-CA" dirty="0"/>
              <a:t>Mot de la direction et présidente CE</a:t>
            </a:r>
          </a:p>
          <a:p>
            <a:pPr lvl="0"/>
            <a:r>
              <a:rPr lang="fr-CA" dirty="0"/>
              <a:t>Modalités d’élaboration</a:t>
            </a:r>
          </a:p>
          <a:p>
            <a:pPr lvl="0"/>
            <a:r>
              <a:rPr lang="fr-CA" dirty="0"/>
              <a:t>Mission, vision et valeurs</a:t>
            </a:r>
          </a:p>
          <a:p>
            <a:pPr lvl="0"/>
            <a:r>
              <a:rPr lang="fr-CA" dirty="0"/>
              <a:t>Portrait de l’école</a:t>
            </a:r>
          </a:p>
          <a:p>
            <a:pPr lvl="0"/>
            <a:r>
              <a:rPr lang="fr-CA" dirty="0"/>
              <a:t>Enjeux, orientation, objectifs, indicateurs et cibles propres à l’établissement</a:t>
            </a:r>
          </a:p>
          <a:p>
            <a:pPr lvl="0"/>
            <a:r>
              <a:rPr lang="fr-CA" dirty="0"/>
              <a:t>Signature et résolution du conseil d’établissement</a:t>
            </a:r>
          </a:p>
          <a:p>
            <a:pPr lvl="0"/>
            <a:r>
              <a:rPr lang="fr-CA" dirty="0"/>
              <a:t>Annexe 1 : Encadrements légaux</a:t>
            </a:r>
          </a:p>
          <a:p>
            <a:endParaRPr lang="fr-CA" dirty="0"/>
          </a:p>
        </p:txBody>
      </p:sp>
      <p:sp>
        <p:nvSpPr>
          <p:cNvPr id="4" name="Espace réservé du numéro de diapositive 3">
            <a:extLst>
              <a:ext uri="{FF2B5EF4-FFF2-40B4-BE49-F238E27FC236}">
                <a16:creationId xmlns:a16="http://schemas.microsoft.com/office/drawing/2014/main" id="{4B6E0980-200C-4304-89E0-FA4D4872F50F}"/>
              </a:ext>
            </a:extLst>
          </p:cNvPr>
          <p:cNvSpPr>
            <a:spLocks noGrp="1"/>
          </p:cNvSpPr>
          <p:nvPr>
            <p:ph type="sldNum" sz="quarter" idx="12"/>
            <p:custDataLst>
              <p:tags r:id="rId3"/>
            </p:custDataLst>
          </p:nvPr>
        </p:nvSpPr>
        <p:spPr/>
        <p:txBody>
          <a:bodyPr/>
          <a:lstStyle/>
          <a:p>
            <a:fld id="{69436CF9-745E-4864-AC7D-908D8433F1E5}" type="slidenum">
              <a:rPr lang="fr-CA" smtClean="0">
                <a:solidFill>
                  <a:schemeClr val="tx1"/>
                </a:solidFill>
              </a:rPr>
              <a:pPr/>
              <a:t>3</a:t>
            </a:fld>
            <a:endParaRPr lang="fr-CA" dirty="0">
              <a:solidFill>
                <a:schemeClr val="tx1"/>
              </a:solidFill>
            </a:endParaRPr>
          </a:p>
        </p:txBody>
      </p:sp>
    </p:spTree>
    <p:extLst>
      <p:ext uri="{BB962C8B-B14F-4D97-AF65-F5344CB8AC3E}">
        <p14:creationId xmlns:p14="http://schemas.microsoft.com/office/powerpoint/2010/main" val="29447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1C7079-75EE-4AC0-BCF8-8CB1149AF53B}"/>
              </a:ext>
            </a:extLst>
          </p:cNvPr>
          <p:cNvSpPr>
            <a:spLocks noGrp="1"/>
          </p:cNvSpPr>
          <p:nvPr>
            <p:ph idx="1"/>
            <p:custDataLst>
              <p:tags r:id="rId1"/>
            </p:custDataLst>
          </p:nvPr>
        </p:nvSpPr>
        <p:spPr>
          <a:xfrm>
            <a:off x="534353" y="1487424"/>
            <a:ext cx="6703695" cy="7572122"/>
          </a:xfrm>
        </p:spPr>
        <p:txBody>
          <a:bodyPr>
            <a:normAutofit/>
          </a:bodyPr>
          <a:lstStyle/>
          <a:p>
            <a:pPr marL="0" indent="0" algn="just">
              <a:lnSpc>
                <a:spcPct val="120000"/>
              </a:lnSpc>
              <a:spcBef>
                <a:spcPts val="0"/>
              </a:spcBef>
              <a:spcAft>
                <a:spcPts val="800"/>
              </a:spcAft>
              <a:buNone/>
            </a:pPr>
            <a:r>
              <a:rPr lang="fr-CA" sz="1350" dirty="0"/>
              <a:t>Pendant l’année scolaire 2022-2023, l’ensemble de l’équipe-école du Nouveau-Monde a participé à l’élaboration de la mission, de la vision, des valeurs, de l’analyse de l’environnement et de la détermination des enjeux, des orientations, des objectifs, des indicateurs et des cibles. </a:t>
            </a:r>
          </a:p>
          <a:p>
            <a:pPr marL="0" indent="0" algn="just">
              <a:lnSpc>
                <a:spcPct val="120000"/>
              </a:lnSpc>
              <a:spcBef>
                <a:spcPts val="0"/>
              </a:spcBef>
              <a:spcAft>
                <a:spcPts val="800"/>
              </a:spcAft>
              <a:buNone/>
            </a:pPr>
            <a:r>
              <a:rPr lang="fr-CA" sz="1350" dirty="0"/>
              <a:t>Aux fins de l’analyse de l’environnement interne et externe de l’établissement et de concert avec la direction d’établissement, le conseil d’établissement a été appelé à mener diverses consultations auprès de tous les acteurs intéressés par la réussite éducative des élèves. Ainsi, à partir des données recueillies, les facteurs jugés significatifs au regard des besoins, des attentes et des préoccupations majeures du milieu ont été exposés sous la forme de forces, faiblesses, menaces et opportunités. L’analyse de l’environnement qui a permis de reconnaître tant les forces que les zones de vulnérabilité a situé l’établissement par rapport aux orientations, aux objectifs et aux cibles établis par le ministre en vertu de l’article 459.2 de la LIP. </a:t>
            </a:r>
          </a:p>
          <a:p>
            <a:pPr marL="0" indent="0" algn="just">
              <a:lnSpc>
                <a:spcPct val="120000"/>
              </a:lnSpc>
              <a:spcBef>
                <a:spcPts val="0"/>
              </a:spcBef>
              <a:spcAft>
                <a:spcPts val="800"/>
              </a:spcAft>
              <a:buNone/>
            </a:pPr>
            <a:r>
              <a:rPr lang="fr-CA" sz="1350" dirty="0"/>
              <a:t>C’est ainsi que la détermination des enjeux, des orientations, des objectifs, indicateurs et cibles ont reposé sur l’analyse de ses environnements externe et interne. Servant à structurer les orientations, les enjeux ont été déterminés à partir de ceux du PEVR du Centre de services scolaire des Draveurs et du plan stratégique du ministère de l’Éducation. Affirmant les intentions qui permettront de réaliser la mission, les orientations, quant à elles, ont mené à la rédaction d’objectifs qui constituent des engagements prioritaires face à des vulnérabilités identifiées lors de l’analyse. Enfin, afin d’être en mesure d’évaluer le progrès accompli en vue de l’atteinte de l’objectif qui est représenté par une cible à atteindre (résultat visé), des indicateurs ont été identifiés. </a:t>
            </a:r>
          </a:p>
        </p:txBody>
      </p:sp>
      <p:sp>
        <p:nvSpPr>
          <p:cNvPr id="4" name="Espace réservé du numéro de diapositive 3">
            <a:extLst>
              <a:ext uri="{FF2B5EF4-FFF2-40B4-BE49-F238E27FC236}">
                <a16:creationId xmlns:a16="http://schemas.microsoft.com/office/drawing/2014/main" id="{5E3D2726-F29E-CB25-3FFC-667C0D24771C}"/>
              </a:ext>
            </a:extLst>
          </p:cNvPr>
          <p:cNvSpPr>
            <a:spLocks noGrp="1"/>
          </p:cNvSpPr>
          <p:nvPr>
            <p:ph type="sldNum" sz="quarter" idx="4"/>
            <p:custDataLst>
              <p:tags r:id="rId2"/>
            </p:custDataLst>
          </p:nvPr>
        </p:nvSpPr>
        <p:spPr/>
        <p:txBody>
          <a:bodyPr/>
          <a:lstStyle/>
          <a:p>
            <a:fld id="{69436CF9-745E-4864-AC7D-908D8433F1E5}" type="slidenum">
              <a:rPr lang="fr-CA" smtClean="0"/>
              <a:pPr/>
              <a:t>4</a:t>
            </a:fld>
            <a:endParaRPr lang="fr-CA" dirty="0"/>
          </a:p>
        </p:txBody>
      </p:sp>
    </p:spTree>
    <p:extLst>
      <p:ext uri="{BB962C8B-B14F-4D97-AF65-F5344CB8AC3E}">
        <p14:creationId xmlns:p14="http://schemas.microsoft.com/office/powerpoint/2010/main" val="349887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C6B5269-D88F-4090-A244-C1E5CB89948A}"/>
              </a:ext>
            </a:extLst>
          </p:cNvPr>
          <p:cNvSpPr>
            <a:spLocks noGrp="1"/>
          </p:cNvSpPr>
          <p:nvPr>
            <p:ph type="sldNum" sz="quarter" idx="4"/>
            <p:custDataLst>
              <p:tags r:id="rId1"/>
            </p:custDataLst>
          </p:nvPr>
        </p:nvSpPr>
        <p:spPr/>
        <p:txBody>
          <a:bodyPr/>
          <a:lstStyle/>
          <a:p>
            <a:fld id="{69436CF9-745E-4864-AC7D-908D8433F1E5}" type="slidenum">
              <a:rPr lang="fr-CA" dirty="0" smtClean="0"/>
              <a:pPr/>
              <a:t>5</a:t>
            </a:fld>
            <a:endParaRPr lang="fr-CA" dirty="0"/>
          </a:p>
        </p:txBody>
      </p:sp>
      <p:graphicFrame>
        <p:nvGraphicFramePr>
          <p:cNvPr id="2" name="Tableau 1">
            <a:extLst>
              <a:ext uri="{FF2B5EF4-FFF2-40B4-BE49-F238E27FC236}">
                <a16:creationId xmlns:a16="http://schemas.microsoft.com/office/drawing/2014/main" id="{9002E00F-DDC4-4D14-AB02-C36D4B269123}"/>
              </a:ext>
            </a:extLst>
          </p:cNvPr>
          <p:cNvGraphicFramePr>
            <a:graphicFrameLocks noGrp="1"/>
          </p:cNvGraphicFramePr>
          <p:nvPr>
            <p:custDataLst>
              <p:tags r:id="rId2"/>
            </p:custDataLst>
            <p:extLst>
              <p:ext uri="{D42A27DB-BD31-4B8C-83A1-F6EECF244321}">
                <p14:modId xmlns:p14="http://schemas.microsoft.com/office/powerpoint/2010/main" val="2726151965"/>
              </p:ext>
            </p:extLst>
          </p:nvPr>
        </p:nvGraphicFramePr>
        <p:xfrm>
          <a:off x="534988" y="1705813"/>
          <a:ext cx="6702424" cy="5449722"/>
        </p:xfrm>
        <a:graphic>
          <a:graphicData uri="http://schemas.openxmlformats.org/drawingml/2006/table">
            <a:tbl>
              <a:tblPr firstRow="1" firstCol="1" bandRow="1"/>
              <a:tblGrid>
                <a:gridCol w="2233718">
                  <a:extLst>
                    <a:ext uri="{9D8B030D-6E8A-4147-A177-3AD203B41FA5}">
                      <a16:colId xmlns:a16="http://schemas.microsoft.com/office/drawing/2014/main" val="3836725622"/>
                    </a:ext>
                  </a:extLst>
                </a:gridCol>
                <a:gridCol w="2234353">
                  <a:extLst>
                    <a:ext uri="{9D8B030D-6E8A-4147-A177-3AD203B41FA5}">
                      <a16:colId xmlns:a16="http://schemas.microsoft.com/office/drawing/2014/main" val="218174448"/>
                    </a:ext>
                  </a:extLst>
                </a:gridCol>
                <a:gridCol w="2234353">
                  <a:extLst>
                    <a:ext uri="{9D8B030D-6E8A-4147-A177-3AD203B41FA5}">
                      <a16:colId xmlns:a16="http://schemas.microsoft.com/office/drawing/2014/main" val="2171581558"/>
                    </a:ext>
                  </a:extLst>
                </a:gridCol>
              </a:tblGrid>
              <a:tr h="283445">
                <a:tc gridSpan="3">
                  <a:txBody>
                    <a:bodyPr/>
                    <a:lstStyle/>
                    <a:p>
                      <a:pPr algn="ctr">
                        <a:lnSpc>
                          <a:spcPct val="107000"/>
                        </a:lnSpc>
                        <a:spcAft>
                          <a:spcPts val="0"/>
                        </a:spcAft>
                      </a:pPr>
                      <a:r>
                        <a:rPr lang="fr-FR"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La réussite pour tous!</a:t>
                      </a: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856254903"/>
                  </a:ext>
                </a:extLst>
              </a:tr>
              <a:tr h="226998">
                <a:tc gridSpan="3">
                  <a:txBody>
                    <a:bodyPr/>
                    <a:lstStyle/>
                    <a:p>
                      <a:pPr algn="ctr">
                        <a:lnSpc>
                          <a:spcPct val="107000"/>
                        </a:lnSpc>
                        <a:spcAft>
                          <a:spcPts val="0"/>
                        </a:spcAft>
                      </a:pPr>
                      <a:r>
                        <a:rPr lang="fr-FR" sz="1100" b="1" dirty="0">
                          <a:effectLst/>
                          <a:latin typeface="Comic Sans MS" panose="030F0702030302020204" pitchFamily="66" charset="0"/>
                          <a:ea typeface="Calibri" panose="020F0502020204030204" pitchFamily="34" charset="0"/>
                          <a:cs typeface="Times New Roman" panose="02020603050405020304" pitchFamily="18" charset="0"/>
                        </a:rPr>
                        <a:t>Une mission claire et précise</a:t>
                      </a: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12056206"/>
                  </a:ext>
                </a:extLst>
              </a:tr>
              <a:tr h="1441160">
                <a:tc gridSpan="3">
                  <a:txBody>
                    <a:bodyPr/>
                    <a:lstStyle/>
                    <a:p>
                      <a:pPr algn="ctr">
                        <a:lnSpc>
                          <a:spcPct val="107000"/>
                        </a:lnSpc>
                        <a:spcAft>
                          <a:spcPts val="0"/>
                        </a:spcAft>
                      </a:pP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spcAft>
                          <a:spcPts val="800"/>
                        </a:spcAft>
                      </a:pPr>
                      <a:r>
                        <a:rPr lang="fr-CA" sz="1100" dirty="0">
                          <a:latin typeface="Comic Sans MS" panose="030F0702030302020204" pitchFamily="66" charset="0"/>
                        </a:rPr>
                        <a:t>Afin que ce projet éducatif soit pertinent et efficace, il doit reposer sur des assises solides que constituent la mission, son énoncé de vision et ses valeurs organisationnelles. </a:t>
                      </a:r>
                    </a:p>
                    <a:p>
                      <a:pPr algn="just">
                        <a:spcAft>
                          <a:spcPts val="800"/>
                        </a:spcAft>
                      </a:pPr>
                      <a:r>
                        <a:rPr lang="fr-CA" sz="1100" dirty="0">
                          <a:latin typeface="Comic Sans MS" panose="030F0702030302020204" pitchFamily="66" charset="0"/>
                        </a:rPr>
                        <a:t>L’école a pour mission, d’instruire, de socialiser et de qualifier les élèves, tout en les rendant aptes à entreprendre et à réussir un parcours scolaire. À l’école du Nouveau-Monde, nous voulons former des enfants entreprenants, impliqués, épanouis et capable de réfléchir tant sur le plan personnel que social.</a:t>
                      </a:r>
                      <a:endParaRPr lang="fr-CA" sz="1100" dirty="0">
                        <a:effectLst/>
                        <a:latin typeface="Comic Sans MS" panose="030F0702030302020204" pitchFamily="66"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74623120"/>
                  </a:ext>
                </a:extLst>
              </a:tr>
              <a:tr h="282866">
                <a:tc gridSpan="3">
                  <a:txBody>
                    <a:bodyPr/>
                    <a:lstStyle/>
                    <a:p>
                      <a:pPr algn="ctr">
                        <a:lnSpc>
                          <a:spcPct val="107000"/>
                        </a:lnSpc>
                        <a:spcAft>
                          <a:spcPts val="0"/>
                        </a:spcAft>
                      </a:pPr>
                      <a:r>
                        <a:rPr lang="fr-FR"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Une vision commune</a:t>
                      </a: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36239847"/>
                  </a:ext>
                </a:extLst>
              </a:tr>
              <a:tr h="2045848">
                <a:tc gridSpan="3">
                  <a:txBody>
                    <a:bodyPr/>
                    <a:lstStyle/>
                    <a:p>
                      <a:pPr algn="l">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lvl="0" indent="0" algn="just" defTabSz="777240" rtl="0" eaLnBrk="1" fontAlgn="auto" latinLnBrk="0" hangingPunct="1">
                        <a:lnSpc>
                          <a:spcPct val="107000"/>
                        </a:lnSpc>
                        <a:spcBef>
                          <a:spcPts val="0"/>
                        </a:spcBef>
                        <a:spcAft>
                          <a:spcPts val="0"/>
                        </a:spcAft>
                        <a:buClrTx/>
                        <a:buSzTx/>
                        <a:buFontTx/>
                        <a:buNone/>
                        <a:tabLst/>
                        <a:defRPr/>
                      </a:pPr>
                      <a:r>
                        <a:rPr lang="fr-CA" sz="1100" dirty="0">
                          <a:latin typeface="Comic Sans MS" panose="030F0702030302020204" pitchFamily="66" charset="0"/>
                        </a:rPr>
                        <a:t>Cette mission se traduit par la vision de l’ensemble du personnel de l’école du Nouveau-Monde. L’école tend, par sa façon de faire, à développer la compétence des élèves tout en les aidant à construire leur identité. Nous offrons un environnement éducatif des plus stimulants, favorisant le développement et la réussite de chacun de nos élèves. Notre travail collaboratif ainsi que la cohérence et la diversité de nos pratiques d’enseignement et d’intervention se reflètent à travers nos décisions et nos actions accompagnant chacun dans sa réussite et son développement.</a:t>
                      </a:r>
                    </a:p>
                    <a:p>
                      <a:pPr marL="0" marR="0" lvl="0" indent="0" algn="just" defTabSz="777240" rtl="0" eaLnBrk="1" fontAlgn="auto" latinLnBrk="0" hangingPunct="1">
                        <a:lnSpc>
                          <a:spcPct val="107000"/>
                        </a:lnSpc>
                        <a:spcBef>
                          <a:spcPts val="0"/>
                        </a:spcBef>
                        <a:spcAft>
                          <a:spcPts val="0"/>
                        </a:spcAft>
                        <a:buClrTx/>
                        <a:buSzTx/>
                        <a:buFontTx/>
                        <a:buNone/>
                        <a:tabLst/>
                        <a:defRPr/>
                      </a:pP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just" defTabSz="777240" rtl="0" eaLnBrk="1" fontAlgn="auto" latinLnBrk="0" hangingPunct="1">
                        <a:lnSpc>
                          <a:spcPct val="107000"/>
                        </a:lnSpc>
                        <a:spcBef>
                          <a:spcPts val="0"/>
                        </a:spcBef>
                        <a:spcAft>
                          <a:spcPts val="0"/>
                        </a:spcAft>
                        <a:buClrTx/>
                        <a:buSzTx/>
                        <a:buFontTx/>
                        <a:buNone/>
                        <a:tabLst/>
                        <a:defRPr/>
                      </a:pPr>
                      <a:r>
                        <a:rPr lang="fr-CA" sz="1100" dirty="0">
                          <a:latin typeface="Comic Sans MS" panose="030F0702030302020204" pitchFamily="66" charset="0"/>
                        </a:rPr>
                        <a:t>Les choix reliés à notre projet éducatif ne sont pas l’effet du hasard. Ils s’inscrivent, au contraire, dans un système cohérent de pensée et de gestion, principalement conditionné par nos valeurs choisies et réfléchies.</a:t>
                      </a: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082737857"/>
                  </a:ext>
                </a:extLst>
              </a:tr>
              <a:tr h="282246">
                <a:tc gridSpan="3">
                  <a:txBody>
                    <a:bodyPr/>
                    <a:lstStyle/>
                    <a:p>
                      <a:pPr algn="ctr">
                        <a:lnSpc>
                          <a:spcPct val="107000"/>
                        </a:lnSpc>
                        <a:spcAft>
                          <a:spcPts val="0"/>
                        </a:spcAft>
                      </a:pPr>
                      <a:r>
                        <a:rPr lang="fr-FR"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Valeurs partagées</a:t>
                      </a: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18331288"/>
                  </a:ext>
                </a:extLst>
              </a:tr>
              <a:tr h="829270">
                <a:tc>
                  <a:txBody>
                    <a:bodyPr/>
                    <a:lstStyle/>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07000"/>
                        </a:lnSpc>
                        <a:spcAft>
                          <a:spcPts val="0"/>
                        </a:spcAft>
                      </a:pP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Respect</a:t>
                      </a:r>
                    </a:p>
                    <a:p>
                      <a:pPr algn="ctr">
                        <a:lnSpc>
                          <a:spcPct val="107000"/>
                        </a:lnSpc>
                        <a:spcAft>
                          <a:spcPts val="0"/>
                        </a:spcAft>
                      </a:pP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0"/>
                        </a:spcAft>
                      </a:pPr>
                      <a:endParaRPr lang="fr-CA"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 Engagement</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Sentiment d’appartenance </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889028"/>
                  </a:ext>
                </a:extLst>
              </a:tr>
            </a:tbl>
          </a:graphicData>
        </a:graphic>
      </p:graphicFrame>
    </p:spTree>
    <p:extLst>
      <p:ext uri="{BB962C8B-B14F-4D97-AF65-F5344CB8AC3E}">
        <p14:creationId xmlns:p14="http://schemas.microsoft.com/office/powerpoint/2010/main" val="26458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2C0A77-8E8E-4F23-A7BB-7A19381F3E43}"/>
              </a:ext>
            </a:extLst>
          </p:cNvPr>
          <p:cNvSpPr>
            <a:spLocks noGrp="1"/>
          </p:cNvSpPr>
          <p:nvPr>
            <p:ph type="sldNum" sz="quarter" idx="4"/>
            <p:custDataLst>
              <p:tags r:id="rId1"/>
            </p:custDataLst>
          </p:nvPr>
        </p:nvSpPr>
        <p:spPr/>
        <p:txBody>
          <a:bodyPr/>
          <a:lstStyle/>
          <a:p>
            <a:fld id="{69436CF9-745E-4864-AC7D-908D8433F1E5}" type="slidenum">
              <a:rPr lang="fr-CA" smtClean="0"/>
              <a:pPr/>
              <a:t>6</a:t>
            </a:fld>
            <a:endParaRPr lang="fr-CA"/>
          </a:p>
        </p:txBody>
      </p:sp>
      <p:sp>
        <p:nvSpPr>
          <p:cNvPr id="2" name="ZoneTexte 1">
            <a:extLst>
              <a:ext uri="{FF2B5EF4-FFF2-40B4-BE49-F238E27FC236}">
                <a16:creationId xmlns:a16="http://schemas.microsoft.com/office/drawing/2014/main" id="{D60019E6-9E27-4166-BC1E-DAEEC942B827}"/>
              </a:ext>
            </a:extLst>
          </p:cNvPr>
          <p:cNvSpPr txBox="1"/>
          <p:nvPr>
            <p:custDataLst>
              <p:tags r:id="rId2"/>
            </p:custDataLst>
          </p:nvPr>
        </p:nvSpPr>
        <p:spPr>
          <a:xfrm>
            <a:off x="409238" y="1274057"/>
            <a:ext cx="6703200" cy="9125575"/>
          </a:xfrm>
          <a:prstGeom prst="rect">
            <a:avLst/>
          </a:prstGeom>
          <a:noFill/>
        </p:spPr>
        <p:txBody>
          <a:bodyPr wrap="square" lIns="91440" tIns="45720" rIns="91440" bIns="45720" rtlCol="0" anchor="t">
            <a:spAutoFit/>
          </a:bodyPr>
          <a:lstStyle/>
          <a:p>
            <a:pPr algn="just">
              <a:spcAft>
                <a:spcPts val="1200"/>
              </a:spcAft>
            </a:pPr>
            <a:r>
              <a:rPr lang="fr-CA" sz="1200" dirty="0">
                <a:latin typeface="Comic Sans MS" panose="030F0702030302020204" pitchFamily="66" charset="0"/>
              </a:rPr>
              <a:t>L’école du Nouveau-Monde fait partie du Centre de services scolaire des Draveurs. Elle accueille une clientèle d’environ 550 élèves et compte plus d’une centaine de membres du personnel. Nous offrons des services d’enseignement préscolaire, primaire et une classe d’accompagnement à la vie, une clientèle d’élèves handicapés qui habitent le territoire du Centre de services scolaire des Draveurs. L’école est répartie dans 4 édifices situés sur des terrains adjacents. Ceux-ci partagent une seule et même grande cour d’école. L’école du Nouveau-Monde est située au cœur du centre-ville de Gatineau dans le secteur des Promenades. </a:t>
            </a:r>
            <a:r>
              <a:rPr lang="fr-CA" sz="1200" dirty="0">
                <a:solidFill>
                  <a:prstClr val="black"/>
                </a:solidFill>
                <a:latin typeface="Comic Sans MS" panose="030F0702030302020204" pitchFamily="66" charset="0"/>
              </a:rPr>
              <a:t>Le portrait socioéconomique de l’école se caractérise par un indice de milieu socioéconomique (IMSE) de 9. </a:t>
            </a:r>
            <a:r>
              <a:rPr lang="fr-CA" sz="1200" dirty="0">
                <a:latin typeface="Comic Sans MS" panose="030F0702030302020204" pitchFamily="66" charset="0"/>
              </a:rPr>
              <a:t>Actuellement, parmi nos élèves, nous accueillons plus de 39 ethnies différentes, ce qui occasionne un défi de communication avec les parents allophones. Par ailleurs, nous comptons plus d’une centaine d’élèves qui reçoivent un service en francisation, ce qui est une grande force pour notre école.</a:t>
            </a:r>
          </a:p>
          <a:p>
            <a:pPr algn="just">
              <a:spcAft>
                <a:spcPts val="1200"/>
              </a:spcAft>
            </a:pPr>
            <a:r>
              <a:rPr lang="fr-CA" sz="1200" dirty="0">
                <a:solidFill>
                  <a:srgbClr val="000000"/>
                </a:solidFill>
                <a:latin typeface="Comic Sans MS" panose="030F0702030302020204" pitchFamily="66" charset="0"/>
                <a:cs typeface="Segoe UI"/>
              </a:rPr>
              <a:t>En plus des enseignants et des enseignants spécialistes, nous organisons des services complémentaires offerts par des enseignantes-orthopédagogues et des orthopédagogues. Le soutien particulier de certains élèves et le soutien en aide à l’apprentissage sont assurés par l’équipe d’intervention composée de techniciens en éducation spécialisée et de préposés aux élèves handicapés. Le service de garde de l’école, accueille sur une base régulière, plus de 230 élèves pour lesquels sont planifiés et organisés des jeux et des activités dès 7h00 le matin jusqu’à 17h30 le soir. Tout ce soutien offert à nos élèves est une force de notre milieu (Annexe 2). </a:t>
            </a:r>
            <a:r>
              <a:rPr lang="fr-CA" sz="1200" dirty="0">
                <a:latin typeface="Comic Sans MS" panose="030F0702030302020204" pitchFamily="66" charset="0"/>
              </a:rPr>
              <a:t>   </a:t>
            </a:r>
          </a:p>
          <a:p>
            <a:pPr algn="just">
              <a:spcAft>
                <a:spcPts val="1200"/>
              </a:spcAft>
            </a:pPr>
            <a:r>
              <a:rPr lang="fr-CA" sz="1200" dirty="0">
                <a:solidFill>
                  <a:srgbClr val="000000"/>
                </a:solidFill>
                <a:latin typeface="Comic Sans MS" panose="030F0702030302020204" pitchFamily="66" charset="0"/>
                <a:cs typeface="Segoe UI"/>
              </a:rPr>
              <a:t>Au niveau des résultats aux épreuves uniques en lecture 4</a:t>
            </a:r>
            <a:r>
              <a:rPr lang="fr-CA" sz="1200" baseline="30000" dirty="0">
                <a:solidFill>
                  <a:srgbClr val="000000"/>
                </a:solidFill>
                <a:latin typeface="Comic Sans MS" panose="030F0702030302020204" pitchFamily="66" charset="0"/>
                <a:cs typeface="Segoe UI"/>
              </a:rPr>
              <a:t>e</a:t>
            </a:r>
            <a:r>
              <a:rPr lang="fr-CA" sz="1200" dirty="0">
                <a:solidFill>
                  <a:srgbClr val="000000"/>
                </a:solidFill>
                <a:latin typeface="Comic Sans MS" panose="030F0702030302020204" pitchFamily="66" charset="0"/>
                <a:cs typeface="Segoe UI"/>
              </a:rPr>
              <a:t> année, nous avons le défi d’augmenter nos résultats qui se situent en moyenne à 76,2% au cours des cinq dernières années. Nous visons la cible de 80% d’ici 2027. Par contre, il est important de mentionner que nous travaillons à maintenir les résultats en lecture 6</a:t>
            </a:r>
            <a:r>
              <a:rPr lang="fr-CA" sz="1200" baseline="30000" dirty="0">
                <a:solidFill>
                  <a:srgbClr val="000000"/>
                </a:solidFill>
                <a:latin typeface="Comic Sans MS" panose="030F0702030302020204" pitchFamily="66" charset="0"/>
                <a:cs typeface="Segoe UI"/>
              </a:rPr>
              <a:t>e</a:t>
            </a:r>
            <a:r>
              <a:rPr lang="fr-CA" sz="1200" dirty="0">
                <a:solidFill>
                  <a:srgbClr val="000000"/>
                </a:solidFill>
                <a:latin typeface="Comic Sans MS" panose="030F0702030302020204" pitchFamily="66" charset="0"/>
                <a:cs typeface="Segoe UI"/>
              </a:rPr>
              <a:t> année qui se situent en moyenne à 81% depuis les cinq dernières années afin de contribuer à l’atteinte des objectifs du PEVR du Centre de service (Annexe 4) </a:t>
            </a:r>
          </a:p>
          <a:p>
            <a:pPr algn="just">
              <a:spcAft>
                <a:spcPts val="1200"/>
              </a:spcAft>
            </a:pPr>
            <a:r>
              <a:rPr lang="fr-CA" sz="1200" dirty="0">
                <a:latin typeface="Comic Sans MS" panose="030F0702030302020204" pitchFamily="66" charset="0"/>
              </a:rPr>
              <a:t>Nous travaillons en étroite collaboration avec certains organismes tels que : CGO, Club des petits déjeuners (distribution journalière de déjeuners), Solidarité Gatineau-Ouest, Pointe-aux-Jeunes, 	CISSSO, CIASF, etc. Ce partenariat est aussi une opportunité pour notre école (Annexe 2) . </a:t>
            </a:r>
          </a:p>
          <a:p>
            <a:pPr algn="just">
              <a:spcAft>
                <a:spcPts val="1200"/>
              </a:spcAft>
            </a:pPr>
            <a:r>
              <a:rPr lang="fr-CA" sz="1200" dirty="0">
                <a:latin typeface="Comic Sans MS" panose="030F0702030302020204" pitchFamily="66" charset="0"/>
              </a:rPr>
              <a:t>		Un service d’aide aux devoirs (tutorat) est offert à tous nos élèves. L’école du 		Nouveau-Monde offre un éventail d’activités 	parascolaires telles que de la 			danse, du volleyball, des ateliers de sciences et de robotique, une brigade 			d’outils technologiques, etc. </a:t>
            </a:r>
          </a:p>
          <a:p>
            <a:pPr algn="just">
              <a:spcAft>
                <a:spcPts val="1200"/>
              </a:spcAft>
            </a:pPr>
            <a:r>
              <a:rPr lang="fr-CA" sz="1200" dirty="0">
                <a:latin typeface="Comic Sans MS" panose="030F0702030302020204" pitchFamily="66" charset="0"/>
              </a:rPr>
              <a:t>		Le tableau de l’annexe 2 qui donne le portrait complet des forces et des défis 		de notre milieu nous guide dans le choix de nos objectifs, nos moyens et nos 			cibles à atteindre pour les 4 prochaines années. </a:t>
            </a:r>
          </a:p>
          <a:p>
            <a:pPr algn="just">
              <a:spcAft>
                <a:spcPts val="1200"/>
              </a:spcAft>
            </a:pPr>
            <a:endParaRPr lang="fr-CA" sz="1250" dirty="0">
              <a:latin typeface="Comic Sans MS" panose="030F0702030302020204" pitchFamily="66" charset="0"/>
            </a:endParaRPr>
          </a:p>
          <a:p>
            <a:pPr algn="just">
              <a:spcAft>
                <a:spcPts val="1200"/>
              </a:spcAft>
            </a:pPr>
            <a:endParaRPr lang="fr-CA" sz="1350" dirty="0">
              <a:latin typeface="Comic Sans MS" panose="030F0702030302020204" pitchFamily="66" charset="0"/>
            </a:endParaRPr>
          </a:p>
          <a:p>
            <a:pPr algn="just">
              <a:spcAft>
                <a:spcPts val="1200"/>
              </a:spcAft>
            </a:pPr>
            <a:endParaRPr lang="fr-CA" sz="1350" dirty="0">
              <a:latin typeface="Comic Sans MS" panose="030F0702030302020204" pitchFamily="66" charset="0"/>
            </a:endParaRPr>
          </a:p>
          <a:p>
            <a:pPr algn="just">
              <a:spcAft>
                <a:spcPts val="800"/>
              </a:spcAft>
            </a:pPr>
            <a:endParaRPr lang="fr-CA" sz="1350" dirty="0">
              <a:latin typeface="Comic Sans MS" panose="030F0702030302020204" pitchFamily="66" charset="0"/>
            </a:endParaRPr>
          </a:p>
        </p:txBody>
      </p:sp>
    </p:spTree>
    <p:extLst>
      <p:ext uri="{BB962C8B-B14F-4D97-AF65-F5344CB8AC3E}">
        <p14:creationId xmlns:p14="http://schemas.microsoft.com/office/powerpoint/2010/main" val="25362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custDataLst>
              <p:tags r:id="rId1"/>
            </p:custDataLst>
          </p:nvPr>
        </p:nvSpPr>
        <p:spPr>
          <a:xfrm>
            <a:off x="3011805" y="9318410"/>
            <a:ext cx="1748790" cy="535517"/>
          </a:xfrm>
        </p:spPr>
        <p:txBody>
          <a:bodyPr/>
          <a:lstStyle/>
          <a:p>
            <a:fld id="{69436CF9-745E-4864-AC7D-908D8433F1E5}" type="slidenum">
              <a:rPr lang="fr-CA" smtClean="0"/>
              <a:pPr/>
              <a:t>7</a:t>
            </a:fld>
            <a:endParaRPr lang="fr-CA"/>
          </a:p>
        </p:txBody>
      </p:sp>
      <p:graphicFrame>
        <p:nvGraphicFramePr>
          <p:cNvPr id="2" name="Tableau 1">
            <a:extLst>
              <a:ext uri="{FF2B5EF4-FFF2-40B4-BE49-F238E27FC236}">
                <a16:creationId xmlns:a16="http://schemas.microsoft.com/office/drawing/2014/main" id="{F4D28971-52D7-4B97-A255-EFC736D9F6E9}"/>
              </a:ext>
            </a:extLst>
          </p:cNvPr>
          <p:cNvGraphicFramePr>
            <a:graphicFrameLocks noGrp="1"/>
          </p:cNvGraphicFramePr>
          <p:nvPr>
            <p:custDataLst>
              <p:tags r:id="rId2"/>
            </p:custDataLst>
            <p:extLst>
              <p:ext uri="{D42A27DB-BD31-4B8C-83A1-F6EECF244321}">
                <p14:modId xmlns:p14="http://schemas.microsoft.com/office/powerpoint/2010/main" val="3353910204"/>
              </p:ext>
            </p:extLst>
          </p:nvPr>
        </p:nvGraphicFramePr>
        <p:xfrm>
          <a:off x="534988" y="2685523"/>
          <a:ext cx="6702424" cy="1645134"/>
        </p:xfrm>
        <a:graphic>
          <a:graphicData uri="http://schemas.openxmlformats.org/drawingml/2006/table">
            <a:tbl>
              <a:tblPr firstRow="1" firstCol="1" bandRow="1"/>
              <a:tblGrid>
                <a:gridCol w="2240110">
                  <a:extLst>
                    <a:ext uri="{9D8B030D-6E8A-4147-A177-3AD203B41FA5}">
                      <a16:colId xmlns:a16="http://schemas.microsoft.com/office/drawing/2014/main" val="326199553"/>
                    </a:ext>
                  </a:extLst>
                </a:gridCol>
                <a:gridCol w="2231157">
                  <a:extLst>
                    <a:ext uri="{9D8B030D-6E8A-4147-A177-3AD203B41FA5}">
                      <a16:colId xmlns:a16="http://schemas.microsoft.com/office/drawing/2014/main" val="807574604"/>
                    </a:ext>
                  </a:extLst>
                </a:gridCol>
                <a:gridCol w="2231157">
                  <a:extLst>
                    <a:ext uri="{9D8B030D-6E8A-4147-A177-3AD203B41FA5}">
                      <a16:colId xmlns:a16="http://schemas.microsoft.com/office/drawing/2014/main" val="3128750582"/>
                    </a:ext>
                  </a:extLst>
                </a:gridCol>
              </a:tblGrid>
              <a:tr h="252071">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Enjeu : La réussite de tous les élèves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64582955"/>
                  </a:ext>
                </a:extLst>
              </a:tr>
              <a:tr h="252071">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Orientation : Augmenter les compétences en lecture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805205491"/>
                  </a:ext>
                </a:extLst>
              </a:tr>
              <a:tr h="215880">
                <a:tc gridSpan="3">
                  <a:txBody>
                    <a:bodyPr/>
                    <a:lstStyle/>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54250702"/>
                  </a:ext>
                </a:extLst>
              </a:tr>
              <a:tr h="215880">
                <a:tc>
                  <a:txBody>
                    <a:bodyPr/>
                    <a:lstStyle/>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Objectif</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Indicateur</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fr-CA" sz="1100" dirty="0">
                          <a:latin typeface="Comic Sans MS" panose="030F0702030302020204" pitchFamily="66" charset="0"/>
                        </a:rPr>
                        <a:t>Cibles</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362374723"/>
                  </a:ext>
                </a:extLst>
              </a:tr>
              <a:tr h="529794">
                <a:tc>
                  <a:txBody>
                    <a:bodyPr/>
                    <a:lstStyle/>
                    <a:p>
                      <a:pP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Augmenter le taux de réussite à l’épreuve unique de lecture, en langue d’enseignement, de la 4e année du primaire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Taux de réussite à l’épreuve unique de lecture en langue d’enseignement, de la 4e année du primaire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Atteindre un taux de réussite de 80% à l’épreuve unique de lecture d’ici 2027</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43735443"/>
                  </a:ext>
                </a:extLst>
              </a:tr>
            </a:tbl>
          </a:graphicData>
        </a:graphic>
      </p:graphicFrame>
      <p:graphicFrame>
        <p:nvGraphicFramePr>
          <p:cNvPr id="4" name="Tableau 3">
            <a:extLst>
              <a:ext uri="{FF2B5EF4-FFF2-40B4-BE49-F238E27FC236}">
                <a16:creationId xmlns:a16="http://schemas.microsoft.com/office/drawing/2014/main" id="{C12CB66B-BE2E-4774-B9CC-F4B71128AE9F}"/>
              </a:ext>
            </a:extLst>
          </p:cNvPr>
          <p:cNvGraphicFramePr>
            <a:graphicFrameLocks noGrp="1"/>
          </p:cNvGraphicFramePr>
          <p:nvPr>
            <p:custDataLst>
              <p:tags r:id="rId3"/>
            </p:custDataLst>
            <p:extLst>
              <p:ext uri="{D42A27DB-BD31-4B8C-83A1-F6EECF244321}">
                <p14:modId xmlns:p14="http://schemas.microsoft.com/office/powerpoint/2010/main" val="1316639306"/>
              </p:ext>
            </p:extLst>
          </p:nvPr>
        </p:nvGraphicFramePr>
        <p:xfrm>
          <a:off x="534988" y="4429438"/>
          <a:ext cx="6702424" cy="1963034"/>
        </p:xfrm>
        <a:graphic>
          <a:graphicData uri="http://schemas.openxmlformats.org/drawingml/2006/table">
            <a:tbl>
              <a:tblPr firstRow="1" firstCol="1" bandRow="1"/>
              <a:tblGrid>
                <a:gridCol w="2233718">
                  <a:extLst>
                    <a:ext uri="{9D8B030D-6E8A-4147-A177-3AD203B41FA5}">
                      <a16:colId xmlns:a16="http://schemas.microsoft.com/office/drawing/2014/main" val="494243687"/>
                    </a:ext>
                  </a:extLst>
                </a:gridCol>
                <a:gridCol w="2234353">
                  <a:extLst>
                    <a:ext uri="{9D8B030D-6E8A-4147-A177-3AD203B41FA5}">
                      <a16:colId xmlns:a16="http://schemas.microsoft.com/office/drawing/2014/main" val="3221506772"/>
                    </a:ext>
                  </a:extLst>
                </a:gridCol>
                <a:gridCol w="2234353">
                  <a:extLst>
                    <a:ext uri="{9D8B030D-6E8A-4147-A177-3AD203B41FA5}">
                      <a16:colId xmlns:a16="http://schemas.microsoft.com/office/drawing/2014/main" val="144751237"/>
                    </a:ext>
                  </a:extLst>
                </a:gridCol>
              </a:tblGrid>
              <a:tr h="252071">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Enjeu : Le bien-être physique et psychologique des élèves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359212248"/>
                  </a:ext>
                </a:extLst>
              </a:tr>
              <a:tr h="252071">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Orientation : Assurer aux élèves un milieu de vie sain et sécuritaire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77593632"/>
                  </a:ext>
                </a:extLst>
              </a:tr>
              <a:tr h="215880">
                <a:tc gridSpan="3">
                  <a:txBody>
                    <a:bodyPr/>
                    <a:lstStyle/>
                    <a:p>
                      <a:pPr marL="0" marR="0" lvl="0" indent="0" algn="l" defTabSz="777240" rtl="0" eaLnBrk="1" fontAlgn="auto" latinLnBrk="0" hangingPunct="1">
                        <a:lnSpc>
                          <a:spcPct val="107000"/>
                        </a:lnSpc>
                        <a:spcBef>
                          <a:spcPts val="0"/>
                        </a:spcBef>
                        <a:spcAft>
                          <a:spcPts val="0"/>
                        </a:spcAft>
                        <a:buClrTx/>
                        <a:buSzTx/>
                        <a:buFontTx/>
                        <a:buNone/>
                        <a:tabLst>
                          <a:tab pos="1962150" algn="l"/>
                        </a:tabLst>
                        <a:defRPr/>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Mettre en place des activités afin de conserver et développer davantage le sentiment d’appartenance pour tous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545552071"/>
                  </a:ext>
                </a:extLst>
              </a:tr>
              <a:tr h="219054">
                <a:tc>
                  <a:txBody>
                    <a:bodyPr/>
                    <a:lstStyle/>
                    <a:p>
                      <a:pPr algn="ct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Objectif</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Indicateur</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Cibles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084650848"/>
                  </a:ext>
                </a:extLst>
              </a:tr>
              <a:tr h="709165">
                <a:tc>
                  <a:txBody>
                    <a:bodyPr/>
                    <a:lstStyle/>
                    <a:p>
                      <a:pPr marL="0" marR="0" lvl="0" indent="0" algn="l" defTabSz="777240" rtl="0" eaLnBrk="1" fontAlgn="auto" latinLnBrk="0" hangingPunct="1">
                        <a:lnSpc>
                          <a:spcPct val="107000"/>
                        </a:lnSpc>
                        <a:spcBef>
                          <a:spcPts val="0"/>
                        </a:spcBef>
                        <a:spcAft>
                          <a:spcPts val="0"/>
                        </a:spcAft>
                        <a:buClrTx/>
                        <a:buSzTx/>
                        <a:buFontTx/>
                        <a:buNone/>
                        <a:tabLst>
                          <a:tab pos="1962150" algn="l"/>
                        </a:tabLst>
                        <a:defRPr/>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Augmenter le nombre d’activités communes offertes à l’ensemble des élèves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Le nombre d’activités organisées pour l’ensemble des élèves (4 édifices en même temps)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5 activités communes  par année d’ici 2027.</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11624843"/>
                  </a:ext>
                </a:extLst>
              </a:tr>
            </a:tbl>
          </a:graphicData>
        </a:graphic>
      </p:graphicFrame>
      <p:graphicFrame>
        <p:nvGraphicFramePr>
          <p:cNvPr id="6" name="Tableau 5">
            <a:extLst>
              <a:ext uri="{FF2B5EF4-FFF2-40B4-BE49-F238E27FC236}">
                <a16:creationId xmlns:a16="http://schemas.microsoft.com/office/drawing/2014/main" id="{4218ED08-751F-47A0-8108-B06B96CA5B91}"/>
              </a:ext>
            </a:extLst>
          </p:cNvPr>
          <p:cNvGraphicFramePr>
            <a:graphicFrameLocks noGrp="1"/>
          </p:cNvGraphicFramePr>
          <p:nvPr>
            <p:custDataLst>
              <p:tags r:id="rId4"/>
            </p:custDataLst>
            <p:extLst>
              <p:ext uri="{D42A27DB-BD31-4B8C-83A1-F6EECF244321}">
                <p14:modId xmlns:p14="http://schemas.microsoft.com/office/powerpoint/2010/main" val="1161370414"/>
              </p:ext>
            </p:extLst>
          </p:nvPr>
        </p:nvGraphicFramePr>
        <p:xfrm>
          <a:off x="534988" y="6484185"/>
          <a:ext cx="6702424" cy="1665625"/>
        </p:xfrm>
        <a:graphic>
          <a:graphicData uri="http://schemas.openxmlformats.org/drawingml/2006/table">
            <a:tbl>
              <a:tblPr firstRow="1" firstCol="1" bandRow="1"/>
              <a:tblGrid>
                <a:gridCol w="2233718">
                  <a:extLst>
                    <a:ext uri="{9D8B030D-6E8A-4147-A177-3AD203B41FA5}">
                      <a16:colId xmlns:a16="http://schemas.microsoft.com/office/drawing/2014/main" val="1165317168"/>
                    </a:ext>
                  </a:extLst>
                </a:gridCol>
                <a:gridCol w="2234353">
                  <a:extLst>
                    <a:ext uri="{9D8B030D-6E8A-4147-A177-3AD203B41FA5}">
                      <a16:colId xmlns:a16="http://schemas.microsoft.com/office/drawing/2014/main" val="2627526140"/>
                    </a:ext>
                  </a:extLst>
                </a:gridCol>
                <a:gridCol w="2234353">
                  <a:extLst>
                    <a:ext uri="{9D8B030D-6E8A-4147-A177-3AD203B41FA5}">
                      <a16:colId xmlns:a16="http://schemas.microsoft.com/office/drawing/2014/main" val="3331462521"/>
                    </a:ext>
                  </a:extLst>
                </a:gridCol>
              </a:tblGrid>
              <a:tr h="0">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Enjeu : L’implantation d’une culture du numérique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44619373"/>
                  </a:ext>
                </a:extLst>
              </a:tr>
              <a:tr h="350424">
                <a:tc gridSpan="3">
                  <a:txBody>
                    <a:bodyPr/>
                    <a:lstStyle/>
                    <a:p>
                      <a:pPr algn="ctr">
                        <a:lnSpc>
                          <a:spcPct val="107000"/>
                        </a:lnSpc>
                        <a:spcAft>
                          <a:spcPts val="0"/>
                        </a:spcAft>
                      </a:pP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Orientation : Favoriser le développement des compétences </a:t>
                      </a:r>
                      <a:b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br>
                      <a:r>
                        <a:rPr lang="fr-CA" sz="1100" b="1"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numériques du personnel enseignant et des élèves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5411603"/>
                  </a:ext>
                </a:extLst>
              </a:tr>
              <a:tr h="215880">
                <a:tc gridSpan="3">
                  <a:txBody>
                    <a:bodyPr/>
                    <a:lstStyle/>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79770872"/>
                  </a:ext>
                </a:extLst>
              </a:tr>
              <a:tr h="219054">
                <a:tc>
                  <a:txBody>
                    <a:bodyPr/>
                    <a:lstStyle/>
                    <a:p>
                      <a:pPr algn="ct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Objectif</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Indicateur</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Cibles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2F3"/>
                    </a:solidFill>
                  </a:tcPr>
                </a:tc>
                <a:extLst>
                  <a:ext uri="{0D108BD9-81ED-4DB2-BD59-A6C34878D82A}">
                    <a16:rowId xmlns:a16="http://schemas.microsoft.com/office/drawing/2014/main" val="1057515854"/>
                  </a:ext>
                </a:extLst>
              </a:tr>
              <a:tr h="709165">
                <a:tc>
                  <a:txBody>
                    <a:bodyPr/>
                    <a:lstStyle/>
                    <a:p>
                      <a:pPr>
                        <a:lnSpc>
                          <a:spcPct val="107000"/>
                        </a:lnSpc>
                        <a:spcAft>
                          <a:spcPts val="0"/>
                        </a:spcAft>
                        <a:tabLst>
                          <a:tab pos="1962150" algn="l"/>
                        </a:tabLs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Augmenter le nombre d’initiatives numériques par chacun des titulaires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a:effectLst/>
                          <a:latin typeface="Comic Sans MS" panose="030F0702030302020204" pitchFamily="66" charset="0"/>
                          <a:ea typeface="Calibri" panose="020F0502020204030204" pitchFamily="34" charset="0"/>
                          <a:cs typeface="Times New Roman" panose="02020603050405020304" pitchFamily="18" charset="0"/>
                        </a:rPr>
                        <a:t>Nombre d’initiatives numériques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omic Sans MS" panose="030F0702030302020204" pitchFamily="66" charset="0"/>
                          <a:ea typeface="Calibri" panose="020F0502020204030204" pitchFamily="34" charset="0"/>
                          <a:cs typeface="Times New Roman" panose="02020603050405020304" pitchFamily="18" charset="0"/>
                        </a:rPr>
                        <a:t>1 initiative par titulaire par année d’ici 2027</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a:noFill/>
                    </a:lnL>
                    <a:lnR>
                      <a:noFill/>
                    </a:lnR>
                    <a:lnT>
                      <a:noFill/>
                    </a:lnT>
                    <a:lnB>
                      <a:noFill/>
                    </a:lnB>
                  </a:tcPr>
                </a:tc>
                <a:extLst>
                  <a:ext uri="{0D108BD9-81ED-4DB2-BD59-A6C34878D82A}">
                    <a16:rowId xmlns:a16="http://schemas.microsoft.com/office/drawing/2014/main" val="318579405"/>
                  </a:ext>
                </a:extLst>
              </a:tr>
            </a:tbl>
          </a:graphicData>
        </a:graphic>
      </p:graphicFrame>
    </p:spTree>
    <p:extLst>
      <p:ext uri="{BB962C8B-B14F-4D97-AF65-F5344CB8AC3E}">
        <p14:creationId xmlns:p14="http://schemas.microsoft.com/office/powerpoint/2010/main" val="285515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01FC89F-5FDF-6DAF-F93D-A887D3BB0D52}"/>
              </a:ext>
            </a:extLst>
          </p:cNvPr>
          <p:cNvSpPr>
            <a:spLocks noGrp="1"/>
          </p:cNvSpPr>
          <p:nvPr>
            <p:ph type="sldNum" sz="quarter" idx="4"/>
            <p:custDataLst>
              <p:tags r:id="rId1"/>
            </p:custDataLst>
          </p:nvPr>
        </p:nvSpPr>
        <p:spPr/>
        <p:txBody>
          <a:bodyPr/>
          <a:lstStyle/>
          <a:p>
            <a:fld id="{69436CF9-745E-4864-AC7D-908D8433F1E5}" type="slidenum">
              <a:rPr lang="fr-CA" smtClean="0"/>
              <a:pPr/>
              <a:t>8</a:t>
            </a:fld>
            <a:endParaRPr lang="fr-CA" dirty="0"/>
          </a:p>
        </p:txBody>
      </p:sp>
      <p:sp>
        <p:nvSpPr>
          <p:cNvPr id="5" name="Espace réservé du contenu 4">
            <a:extLst>
              <a:ext uri="{FF2B5EF4-FFF2-40B4-BE49-F238E27FC236}">
                <a16:creationId xmlns:a16="http://schemas.microsoft.com/office/drawing/2014/main" id="{A2C1C987-815E-48B3-A889-3ED24EE3B3A7}"/>
              </a:ext>
            </a:extLst>
          </p:cNvPr>
          <p:cNvSpPr>
            <a:spLocks noGrp="1"/>
          </p:cNvSpPr>
          <p:nvPr>
            <p:ph idx="1"/>
            <p:custDataLst>
              <p:tags r:id="rId2"/>
            </p:custDataLst>
          </p:nvPr>
        </p:nvSpPr>
        <p:spPr>
          <a:xfrm>
            <a:off x="505301" y="2089695"/>
            <a:ext cx="6761798" cy="6633391"/>
          </a:xfrm>
        </p:spPr>
        <p:txBody>
          <a:bodyPr>
            <a:normAutofit fontScale="47500" lnSpcReduction="20000"/>
          </a:bodyPr>
          <a:lstStyle/>
          <a:p>
            <a:pPr marL="0" indent="0" algn="just">
              <a:lnSpc>
                <a:spcPct val="120000"/>
              </a:lnSpc>
              <a:buNone/>
            </a:pPr>
            <a:r>
              <a:rPr lang="fr-CA" dirty="0"/>
              <a:t>CONSIDÉRANT que le projet éducatif d’un établissement d’enseignement doit remplir les conditions qui suivent (LIP, articles 37 et 97.1) :</a:t>
            </a:r>
          </a:p>
          <a:p>
            <a:pPr marL="542925" lvl="0" indent="-180975" algn="just">
              <a:lnSpc>
                <a:spcPct val="120000"/>
              </a:lnSpc>
            </a:pPr>
            <a:r>
              <a:rPr lang="fr-CA" dirty="0"/>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marL="542925" lvl="0" indent="-180975" algn="just">
              <a:lnSpc>
                <a:spcPct val="120000"/>
              </a:lnSpc>
            </a:pPr>
            <a:r>
              <a:rPr lang="fr-CA" dirty="0"/>
              <a:t>les orientations propres à l’établissement d’enseignement et les objectifs retenus pour améliorer la réussite éducative ; </a:t>
            </a:r>
          </a:p>
          <a:p>
            <a:pPr marL="542925" lvl="0" indent="-180975" algn="just">
              <a:lnSpc>
                <a:spcPct val="120000"/>
              </a:lnSpc>
            </a:pPr>
            <a:r>
              <a:rPr lang="fr-CA" dirty="0"/>
              <a:t>les cibles qui doivent être atteintes au terme de la période couverte par le projet éducatif; </a:t>
            </a:r>
          </a:p>
          <a:p>
            <a:pPr marL="542925" lvl="0" indent="-180975" algn="just">
              <a:lnSpc>
                <a:spcPct val="120000"/>
              </a:lnSpc>
            </a:pPr>
            <a:r>
              <a:rPr lang="fr-CA" dirty="0"/>
              <a:t>les indicateurs utilisés pour mesurer l’atteinte des objectifs et des cibles; </a:t>
            </a:r>
          </a:p>
          <a:p>
            <a:pPr marL="542925" lvl="0" indent="-180975" algn="just">
              <a:lnSpc>
                <a:spcPct val="120000"/>
              </a:lnSpc>
            </a:pPr>
            <a:r>
              <a:rPr lang="fr-CA" dirty="0"/>
              <a:t>la périodicité de l’évaluation du projet éducatif, déterminée en collaboration avec le centre de services scolaire; </a:t>
            </a:r>
          </a:p>
          <a:p>
            <a:pPr marL="0" indent="0" algn="just">
              <a:lnSpc>
                <a:spcPct val="120000"/>
              </a:lnSpc>
              <a:buNone/>
            </a:pPr>
            <a:r>
              <a:rPr lang="fr-CA" dirty="0"/>
              <a:t>CONSIDÉRANT que le projet éducatif doit respecter la liberté de conscience et de religion des élèves, des parents et des membres du personnel de l’école (LIP, article 37) ;</a:t>
            </a:r>
          </a:p>
          <a:p>
            <a:pPr marL="0" indent="0" algn="just">
              <a:lnSpc>
                <a:spcPct val="120000"/>
              </a:lnSpc>
              <a:buNone/>
            </a:pPr>
            <a:r>
              <a:rPr lang="fr-CA" dirty="0"/>
              <a:t>CONSIDÉRANT que le projet éducatif doit couvrir une période qui s’harmonise avec celle du plan d’engagement vers la réussite du centre de services scolaire et celle du plan stratégique du Ministère (LIP, articles 37.1, 97.2 et 209.1) ;</a:t>
            </a:r>
          </a:p>
          <a:p>
            <a:pPr marL="0" indent="0" algn="just">
              <a:lnSpc>
                <a:spcPct val="120000"/>
              </a:lnSpc>
              <a:buNone/>
            </a:pPr>
            <a:r>
              <a:rPr lang="fr-CA" dirty="0"/>
              <a:t>CONSIDÉRANT que le projet éducatif doit assurer une cohérence par rapport au plan d’engagement vers la réussite du centre de services scolaire (LIP, articles 37 et 97.1) ; </a:t>
            </a:r>
          </a:p>
          <a:p>
            <a:pPr marL="0" indent="0" algn="just">
              <a:lnSpc>
                <a:spcPct val="120000"/>
              </a:lnSpc>
              <a:buNone/>
            </a:pPr>
            <a:r>
              <a:rPr lang="fr-CA" dirty="0"/>
              <a:t>CONSIDÉRANT que le conseil d’établissement adopte le projet éducatif de l’école (ou du centre), voit à sa réalisation et procède à son évaluation selon la périodicité qui y est prévue (LIP, article 74) ;</a:t>
            </a:r>
          </a:p>
          <a:p>
            <a:pPr marL="0" indent="0" algn="just">
              <a:lnSpc>
                <a:spcPct val="120000"/>
              </a:lnSpc>
              <a:buNone/>
            </a:pPr>
            <a:r>
              <a:rPr lang="fr-CA" dirty="0"/>
              <a:t>CONSIDÉRANT que le conseil d’établissement, tout au long du processus d’élaboration du projet éducatif, a favorisé la participation des élèves, des parents, des enseignants, des autres membres du personnel de l’école et de représentants de la communauté et du centre de services scolaire (LIP, article 74) ;</a:t>
            </a:r>
          </a:p>
          <a:p>
            <a:pPr marL="0" indent="0" algn="just">
              <a:lnSpc>
                <a:spcPct val="120000"/>
              </a:lnSpc>
              <a:buNone/>
            </a:pPr>
            <a:endParaRPr lang="fr-CA" dirty="0"/>
          </a:p>
          <a:p>
            <a:pPr marL="809625" indent="0" algn="just">
              <a:lnSpc>
                <a:spcPct val="120000"/>
              </a:lnSpc>
              <a:spcBef>
                <a:spcPts val="0"/>
              </a:spcBef>
              <a:buNone/>
            </a:pPr>
            <a:r>
              <a:rPr lang="fr-CA" dirty="0"/>
              <a:t>Il est proposé par _______________ que le projet éducatif 2023-2027 de l’école du Nouveau-Monde soit adopté. </a:t>
            </a:r>
          </a:p>
          <a:p>
            <a:pPr marL="0" indent="0">
              <a:buNone/>
            </a:pPr>
            <a:endParaRPr lang="fr-CA" dirty="0"/>
          </a:p>
        </p:txBody>
      </p:sp>
    </p:spTree>
    <p:extLst>
      <p:ext uri="{BB962C8B-B14F-4D97-AF65-F5344CB8AC3E}">
        <p14:creationId xmlns:p14="http://schemas.microsoft.com/office/powerpoint/2010/main" val="231208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722B17-DB7B-4F83-B0E8-A54787505B6E}"/>
              </a:ext>
            </a:extLst>
          </p:cNvPr>
          <p:cNvSpPr>
            <a:spLocks noGrp="1"/>
          </p:cNvSpPr>
          <p:nvPr>
            <p:ph type="sldNum" sz="quarter" idx="4"/>
            <p:custDataLst>
              <p:tags r:id="rId1"/>
            </p:custDataLst>
          </p:nvPr>
        </p:nvSpPr>
        <p:spPr/>
        <p:txBody>
          <a:bodyPr/>
          <a:lstStyle/>
          <a:p>
            <a:fld id="{69436CF9-745E-4864-AC7D-908D8433F1E5}" type="slidenum">
              <a:rPr lang="fr-CA" smtClean="0"/>
              <a:pPr/>
              <a:t>9</a:t>
            </a:fld>
            <a:endParaRPr lang="fr-CA" dirty="0"/>
          </a:p>
        </p:txBody>
      </p:sp>
      <p:sp>
        <p:nvSpPr>
          <p:cNvPr id="3" name="Espace réservé du contenu 2">
            <a:extLst>
              <a:ext uri="{FF2B5EF4-FFF2-40B4-BE49-F238E27FC236}">
                <a16:creationId xmlns:a16="http://schemas.microsoft.com/office/drawing/2014/main" id="{629DD2BB-BD12-4158-99E7-78EB32513A2B}"/>
              </a:ext>
            </a:extLst>
          </p:cNvPr>
          <p:cNvSpPr>
            <a:spLocks noGrp="1"/>
          </p:cNvSpPr>
          <p:nvPr>
            <p:ph idx="1"/>
            <p:custDataLst>
              <p:tags r:id="rId2"/>
            </p:custDataLst>
          </p:nvPr>
        </p:nvSpPr>
        <p:spPr>
          <a:xfrm>
            <a:off x="534353" y="1926336"/>
            <a:ext cx="6703695" cy="7133210"/>
          </a:xfrm>
        </p:spPr>
        <p:txBody>
          <a:bodyPr>
            <a:normAutofit/>
          </a:bodyPr>
          <a:lstStyle/>
          <a:p>
            <a:pPr marL="0" indent="0" algn="just">
              <a:lnSpc>
                <a:spcPct val="100000"/>
              </a:lnSpc>
              <a:spcBef>
                <a:spcPts val="0"/>
              </a:spcBef>
              <a:spcAft>
                <a:spcPts val="800"/>
              </a:spcAft>
              <a:buNone/>
            </a:pPr>
            <a:r>
              <a:rPr lang="fr-CA" sz="1200" dirty="0"/>
              <a:t>La Loi sur l’instruction publique (L.R.Q. c. 1-13.3) précise que le projet éducatif d’un établissement d’enseignement doit remplir les conditions qui suivent : </a:t>
            </a:r>
          </a:p>
          <a:p>
            <a:pPr lvl="0" algn="just">
              <a:lnSpc>
                <a:spcPct val="100000"/>
              </a:lnSpc>
              <a:spcBef>
                <a:spcPts val="0"/>
              </a:spcBef>
              <a:spcAft>
                <a:spcPts val="800"/>
              </a:spcAft>
            </a:pPr>
            <a:r>
              <a:rPr lang="fr-CA" sz="1200" dirty="0"/>
              <a:t>Présenter les éléments suivants (LIP, articles 37 et 97.1) : </a:t>
            </a:r>
          </a:p>
          <a:p>
            <a:pPr lvl="1" algn="just">
              <a:lnSpc>
                <a:spcPct val="100000"/>
              </a:lnSpc>
              <a:spcBef>
                <a:spcPts val="0"/>
              </a:spcBef>
              <a:spcAft>
                <a:spcPts val="800"/>
              </a:spcAft>
            </a:pPr>
            <a:r>
              <a:rPr lang="fr-CA" sz="1200" dirty="0"/>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lvl="1" algn="just">
              <a:lnSpc>
                <a:spcPct val="100000"/>
              </a:lnSpc>
              <a:spcBef>
                <a:spcPts val="0"/>
              </a:spcBef>
              <a:spcAft>
                <a:spcPts val="800"/>
              </a:spcAft>
            </a:pPr>
            <a:r>
              <a:rPr lang="fr-CA" sz="1200" dirty="0"/>
              <a:t>Les orientations propres à l’établissement d’enseignement et les objectifs retenus pour améliorer la réussite éducative ; </a:t>
            </a:r>
          </a:p>
          <a:p>
            <a:pPr lvl="1" algn="just">
              <a:lnSpc>
                <a:spcPct val="100000"/>
              </a:lnSpc>
              <a:spcBef>
                <a:spcPts val="0"/>
              </a:spcBef>
              <a:spcAft>
                <a:spcPts val="800"/>
              </a:spcAft>
            </a:pPr>
            <a:r>
              <a:rPr lang="fr-CA" sz="1200" dirty="0"/>
              <a:t>Les cibles qui doivent être atteintes au terme de la période couverte par le projet éducatif; </a:t>
            </a:r>
          </a:p>
          <a:p>
            <a:pPr lvl="1" algn="just">
              <a:lnSpc>
                <a:spcPct val="100000"/>
              </a:lnSpc>
              <a:spcBef>
                <a:spcPts val="0"/>
              </a:spcBef>
              <a:spcAft>
                <a:spcPts val="800"/>
              </a:spcAft>
            </a:pPr>
            <a:r>
              <a:rPr lang="fr-CA" sz="1200" dirty="0"/>
              <a:t>Les indicateurs utilisés pour mesurer l’atteinte des objectifs et des cibles; </a:t>
            </a:r>
          </a:p>
          <a:p>
            <a:pPr lvl="1" algn="just">
              <a:lnSpc>
                <a:spcPct val="100000"/>
              </a:lnSpc>
              <a:spcBef>
                <a:spcPts val="0"/>
              </a:spcBef>
              <a:spcAft>
                <a:spcPts val="800"/>
              </a:spcAft>
            </a:pPr>
            <a:r>
              <a:rPr lang="fr-CA" sz="1200" dirty="0"/>
              <a:t>La périodicité de l’évaluation du projet éducatif, déterminée en collaboration avec le centre de services scolaire; </a:t>
            </a:r>
          </a:p>
          <a:p>
            <a:pPr lvl="0" algn="just">
              <a:lnSpc>
                <a:spcPct val="100000"/>
              </a:lnSpc>
              <a:spcBef>
                <a:spcPts val="0"/>
              </a:spcBef>
              <a:spcAft>
                <a:spcPts val="800"/>
              </a:spcAft>
            </a:pPr>
            <a:r>
              <a:rPr lang="fr-CA" sz="1200" dirty="0"/>
              <a:t>Respecter la liberté de conscience et de religion des élèves, des parents et des membres du personnel de l’école (LIP, article 37)4;</a:t>
            </a:r>
          </a:p>
          <a:p>
            <a:pPr lvl="0" algn="just">
              <a:lnSpc>
                <a:spcPct val="100000"/>
              </a:lnSpc>
              <a:spcBef>
                <a:spcPts val="0"/>
              </a:spcBef>
              <a:spcAft>
                <a:spcPts val="800"/>
              </a:spcAft>
            </a:pPr>
            <a:r>
              <a:rPr lang="fr-CA" sz="1200" dirty="0"/>
              <a:t>Couvrir une période qui s’harmonise avec celle du plan d’engagement vers la réussite du centre de services scolaire et celle du plan stratégique du Ministère (LIP, articles 37.1, 97.2 et 209.1);</a:t>
            </a:r>
          </a:p>
          <a:p>
            <a:pPr lvl="0" algn="just">
              <a:lnSpc>
                <a:spcPct val="100000"/>
              </a:lnSpc>
              <a:spcBef>
                <a:spcPts val="0"/>
              </a:spcBef>
              <a:spcAft>
                <a:spcPts val="800"/>
              </a:spcAft>
            </a:pPr>
            <a:r>
              <a:rPr lang="fr-CA" sz="1200" dirty="0"/>
              <a:t>Respecter, le cas échéant, les modalités établies par le ministre en ce qui a trait à la coordination de l’ensemble de la démarche de planification stratégique entre les établissements d’enseignement, le centre de services scolaire et le Ministère (LIP, article 459.3);</a:t>
            </a:r>
          </a:p>
          <a:p>
            <a:pPr lvl="0" algn="just">
              <a:lnSpc>
                <a:spcPct val="100000"/>
              </a:lnSpc>
              <a:spcBef>
                <a:spcPts val="0"/>
              </a:spcBef>
              <a:spcAft>
                <a:spcPts val="800"/>
              </a:spcAft>
            </a:pPr>
            <a:r>
              <a:rPr lang="fr-CA" sz="1200" dirty="0"/>
              <a:t>Assurer une cohérence par rapport au plan d’engagement vers la réussite du centre de services scolaire (LIP, articles 37 et 97.1).</a:t>
            </a:r>
          </a:p>
        </p:txBody>
      </p:sp>
    </p:spTree>
    <p:extLst>
      <p:ext uri="{BB962C8B-B14F-4D97-AF65-F5344CB8AC3E}">
        <p14:creationId xmlns:p14="http://schemas.microsoft.com/office/powerpoint/2010/main" val="2520809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38CA287E418419BF9322678F593FD" ma:contentTypeVersion="4" ma:contentTypeDescription="Crée un document." ma:contentTypeScope="" ma:versionID="7eec3519f19c8e6371e5021829301e6e">
  <xsd:schema xmlns:xsd="http://www.w3.org/2001/XMLSchema" xmlns:xs="http://www.w3.org/2001/XMLSchema" xmlns:p="http://schemas.microsoft.com/office/2006/metadata/properties" xmlns:ns2="d79f7e87-255d-4ee7-aaea-b0eb860bd0c2" xmlns:ns3="c0c514ac-d436-414d-8833-b484dd3984d6" targetNamespace="http://schemas.microsoft.com/office/2006/metadata/properties" ma:root="true" ma:fieldsID="b6ae35d49ee0deafdd7a84d85eabd5e3" ns2:_="" ns3:_="">
    <xsd:import namespace="d79f7e87-255d-4ee7-aaea-b0eb860bd0c2"/>
    <xsd:import namespace="c0c514ac-d436-414d-8833-b484dd3984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f7e87-255d-4ee7-aaea-b0eb860bd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c514ac-d436-414d-8833-b484dd3984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26713D-2B01-401D-97C5-486C2F437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f7e87-255d-4ee7-aaea-b0eb860bd0c2"/>
    <ds:schemaRef ds:uri="c0c514ac-d436-414d-8833-b484dd398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1EC3AE-7A75-4D41-A05E-6EB7A109B028}">
  <ds:schemaRefs>
    <ds:schemaRef ds:uri="http://schemas.microsoft.com/sharepoint/v3/contenttype/forms"/>
  </ds:schemaRefs>
</ds:datastoreItem>
</file>

<file path=customXml/itemProps3.xml><?xml version="1.0" encoding="utf-8"?>
<ds:datastoreItem xmlns:ds="http://schemas.openxmlformats.org/officeDocument/2006/customXml" ds:itemID="{29C95D4D-CCBF-4BEA-A1E7-D036017D681E}">
  <ds:schemaRefs>
    <ds:schemaRef ds:uri="http://purl.org/dc/elements/1.1/"/>
    <ds:schemaRef ds:uri="http://schemas.microsoft.com/office/2006/metadata/properties"/>
    <ds:schemaRef ds:uri="http://purl.org/dc/terms/"/>
    <ds:schemaRef ds:uri="http://schemas.openxmlformats.org/package/2006/metadata/core-properties"/>
    <ds:schemaRef ds:uri="d79f7e87-255d-4ee7-aaea-b0eb860bd0c2"/>
    <ds:schemaRef ds:uri="http://purl.org/dc/dcmitype/"/>
    <ds:schemaRef ds:uri="http://schemas.microsoft.com/office/infopath/2007/PartnerControls"/>
    <ds:schemaRef ds:uri="http://schemas.microsoft.com/office/2006/documentManagement/types"/>
    <ds:schemaRef ds:uri="c0c514ac-d436-414d-8833-b484dd3984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2131</TotalTime>
  <Words>2750</Words>
  <Application>Microsoft Office PowerPoint</Application>
  <PresentationFormat>Personnalisé</PresentationFormat>
  <Paragraphs>193</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MS Gothic</vt:lpstr>
      <vt:lpstr>Arial</vt:lpstr>
      <vt:lpstr>Bahnschrift Light</vt:lpstr>
      <vt:lpstr>Calibri</vt:lpstr>
      <vt:lpstr>Comic Sans MS</vt:lpstr>
      <vt:lpstr>Segoe UI</vt:lpstr>
      <vt:lpstr>Times New Roman</vt:lpstr>
      <vt:lpstr>Thème Office</vt:lpstr>
      <vt:lpstr>École du Nouveau-Monde</vt:lpstr>
      <vt:lpstr>Mot de la direction de l’école et de la présidence du conseil d’établissement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 2 Lecture du milieu</vt:lpstr>
      <vt:lpstr>Annexe 3 Taux de réussite à l’épreuve obligatoire de 4e année en lecture</vt:lpstr>
      <vt:lpstr>Annexe 4 Plan d’engagement de la réussite du CSS des Draveurs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Poirier Claudia</dc:creator>
  <cp:lastModifiedBy>Cyr Anne</cp:lastModifiedBy>
  <cp:revision>227</cp:revision>
  <cp:lastPrinted>2023-11-09T15:39:32Z</cp:lastPrinted>
  <dcterms:created xsi:type="dcterms:W3CDTF">2023-02-01T19:51:36Z</dcterms:created>
  <dcterms:modified xsi:type="dcterms:W3CDTF">2024-03-22T12:53:26Z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0x0101000F138CA287E418419BF9322678F593FD</vt:lpwstr>
  </property>
</Properties>
</file>